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13"/>
  </p:notesMasterIdLst>
  <p:sldIdLst>
    <p:sldId id="270" r:id="rId2"/>
    <p:sldId id="263" r:id="rId3"/>
    <p:sldId id="265" r:id="rId4"/>
    <p:sldId id="269" r:id="rId5"/>
    <p:sldId id="267" r:id="rId6"/>
    <p:sldId id="268" r:id="rId7"/>
    <p:sldId id="271" r:id="rId8"/>
    <p:sldId id="272" r:id="rId9"/>
    <p:sldId id="273" r:id="rId10"/>
    <p:sldId id="276" r:id="rId11"/>
    <p:sldId id="27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54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0" autoAdjust="0"/>
    <p:restoredTop sz="94519" autoAdjust="0"/>
  </p:normalViewPr>
  <p:slideViewPr>
    <p:cSldViewPr>
      <p:cViewPr varScale="1">
        <p:scale>
          <a:sx n="83" d="100"/>
          <a:sy n="83" d="100"/>
        </p:scale>
        <p:origin x="-1416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"/>
  <c:chart>
    <c:view3D>
      <c:rotY val="60"/>
      <c:rAngAx val="1"/>
    </c:view3D>
    <c:plotArea>
      <c:layout>
        <c:manualLayout>
          <c:layoutTarget val="inner"/>
          <c:xMode val="edge"/>
          <c:yMode val="edge"/>
          <c:x val="0.11003307423771438"/>
          <c:y val="2.8362088897029444E-2"/>
          <c:w val="0.85853874187525381"/>
          <c:h val="0.88132437236703465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9.1810937350093547E-2"/>
                  <c:y val="-3.0983794593393652E-2"/>
                </c:manualLayout>
              </c:layout>
              <c:showVal val="1"/>
            </c:dLbl>
            <c:dLbl>
              <c:idx val="1"/>
              <c:layout>
                <c:manualLayout>
                  <c:x val="8.5586467021274398E-2"/>
                  <c:y val="-3.3367163408270145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Доходы</c:v>
                </c:pt>
                <c:pt idx="1">
                  <c:v>Расходы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953951.5</c:v>
                </c:pt>
                <c:pt idx="1">
                  <c:v>961246.7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на 01.01.2020 г.</c:v>
                </c:pt>
              </c:strCache>
            </c:strRef>
          </c:tx>
          <c:dLbls>
            <c:dLbl>
              <c:idx val="0"/>
              <c:layout>
                <c:manualLayout>
                  <c:x val="9.6479290096708387E-2"/>
                  <c:y val="-3.8133901038022812E-2"/>
                </c:manualLayout>
              </c:layout>
              <c:showVal val="1"/>
            </c:dLbl>
            <c:dLbl>
              <c:idx val="1"/>
              <c:layout>
                <c:manualLayout>
                  <c:x val="9.1810937350093547E-2"/>
                  <c:y val="-3.3367163408270117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Доходы</c:v>
                </c:pt>
                <c:pt idx="1">
                  <c:v>Расходы</c:v>
                </c:pt>
              </c:strCache>
            </c:strRef>
          </c:cat>
          <c:val>
            <c:numRef>
              <c:f>Лист1!$C$2:$C$3</c:f>
              <c:numCache>
                <c:formatCode>#,##0.00</c:formatCode>
                <c:ptCount val="2"/>
                <c:pt idx="0">
                  <c:v>944588.6</c:v>
                </c:pt>
                <c:pt idx="1">
                  <c:v>946464</c:v>
                </c:pt>
              </c:numCache>
            </c:numRef>
          </c:val>
        </c:ser>
        <c:dLbls>
          <c:showVal val="1"/>
        </c:dLbls>
        <c:shape val="box"/>
        <c:axId val="116538368"/>
        <c:axId val="116556544"/>
        <c:axId val="0"/>
      </c:bar3DChart>
      <c:catAx>
        <c:axId val="116538368"/>
        <c:scaling>
          <c:orientation val="minMax"/>
        </c:scaling>
        <c:axPos val="b"/>
        <c:tickLblPos val="nextTo"/>
        <c:txPr>
          <a:bodyPr/>
          <a:lstStyle/>
          <a:p>
            <a:pPr>
              <a:defRPr b="1" i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6556544"/>
        <c:crosses val="autoZero"/>
        <c:auto val="1"/>
        <c:lblAlgn val="ctr"/>
        <c:lblOffset val="100"/>
      </c:catAx>
      <c:valAx>
        <c:axId val="116556544"/>
        <c:scaling>
          <c:orientation val="minMax"/>
        </c:scaling>
        <c:axPos val="l"/>
        <c:majorGridlines/>
        <c:numFmt formatCode="#,##0.00" sourceLinked="1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6538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47204128441295"/>
          <c:y val="2.9353345123815405E-2"/>
          <c:w val="0.23372346957367401"/>
          <c:h val="0.24296624699357741"/>
        </c:manualLayout>
      </c:layout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0.11054734136621376"/>
          <c:y val="2.6700963277725507E-2"/>
          <c:w val="0.88921873477485358"/>
          <c:h val="0.8783186716914346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dLbls>
            <c:dLbl>
              <c:idx val="0"/>
              <c:layout>
                <c:manualLayout>
                  <c:x val="1.3888887369981541E-3"/>
                  <c:y val="-2.6016078072816452E-2"/>
                </c:manualLayout>
              </c:layout>
              <c:showVal val="1"/>
            </c:dLbl>
            <c:dLbl>
              <c:idx val="1"/>
              <c:layout>
                <c:manualLayout>
                  <c:x val="2.2222219791970806E-2"/>
                  <c:y val="-3.4688104097088453E-2"/>
                </c:manualLayout>
              </c:layout>
              <c:showVal val="1"/>
            </c:dLbl>
            <c:dLbl>
              <c:idx val="2"/>
              <c:layout>
                <c:manualLayout>
                  <c:x val="6.944443684990898E-3"/>
                  <c:y val="-4.9864149639564662E-2"/>
                </c:manualLayout>
              </c:layout>
              <c:showVal val="1"/>
            </c:dLbl>
            <c:dLbl>
              <c:idx val="3"/>
              <c:layout>
                <c:manualLayout>
                  <c:x val="-1.0185066412563622E-16"/>
                  <c:y val="-3.6856110603156508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Непрограммные расходы представительного органа власти</c:v>
                </c:pt>
                <c:pt idx="1">
                  <c:v>Непрограммные расходы  главы муниципального образования и местных администраций</c:v>
                </c:pt>
                <c:pt idx="2">
                  <c:v>Непрограммные расходы отдельных органов исполнительной власти</c:v>
                </c:pt>
                <c:pt idx="3">
                  <c:v>Непрограммные расходы контрольно-счетного органа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2562.6999999999998</c:v>
                </c:pt>
                <c:pt idx="1">
                  <c:v>35303.699999999997</c:v>
                </c:pt>
                <c:pt idx="2">
                  <c:v>8381.5</c:v>
                </c:pt>
                <c:pt idx="3">
                  <c:v>611.1</c:v>
                </c:pt>
              </c:numCache>
            </c:numRef>
          </c:val>
        </c:ser>
        <c:shape val="cylinder"/>
        <c:axId val="150676608"/>
        <c:axId val="150678144"/>
        <c:axId val="0"/>
      </c:bar3DChart>
      <c:catAx>
        <c:axId val="15067660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0678144"/>
        <c:crosses val="autoZero"/>
        <c:auto val="1"/>
        <c:lblAlgn val="ctr"/>
        <c:lblOffset val="100"/>
      </c:catAx>
      <c:valAx>
        <c:axId val="15067814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06766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490827155421615"/>
          <c:y val="5.0882088442374393E-2"/>
          <c:w val="0.16286951412188166"/>
          <c:h val="0.23699383876450322"/>
        </c:manualLayout>
      </c:layout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view3D>
      <c:rotX val="10"/>
      <c:depthPercent val="370"/>
      <c:perspective val="30"/>
    </c:view3D>
    <c:plotArea>
      <c:layout>
        <c:manualLayout>
          <c:layoutTarget val="inner"/>
          <c:xMode val="edge"/>
          <c:yMode val="edge"/>
          <c:x val="0"/>
          <c:y val="7.4866918663733933E-2"/>
          <c:w val="1"/>
          <c:h val="0.8677344255196767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Утвержденные  назначения</c:v>
                </c:pt>
              </c:strCache>
            </c:strRef>
          </c:tx>
          <c:dLbls>
            <c:dLbl>
              <c:idx val="0"/>
              <c:layout>
                <c:manualLayout>
                  <c:x val="4.52883582199008E-2"/>
                  <c:y val="-8.7350604953784508E-2"/>
                </c:manualLayout>
              </c:layout>
              <c:showVal val="1"/>
            </c:dLbl>
            <c:dLbl>
              <c:idx val="1"/>
              <c:layout>
                <c:manualLayout>
                  <c:x val="4.5696410551683296E-2"/>
                  <c:y val="-6.8204127941360784E-2"/>
                </c:manualLayout>
              </c:layout>
              <c:showVal val="1"/>
            </c:dLbl>
            <c:dLbl>
              <c:idx val="2"/>
              <c:layout>
                <c:manualLayout>
                  <c:x val="1.4383038375871319E-2"/>
                  <c:y val="-3.2719239589710798E-2"/>
                </c:manualLayout>
              </c:layout>
              <c:showVal val="1"/>
            </c:dLbl>
            <c:dLbl>
              <c:idx val="3"/>
              <c:layout>
                <c:manualLayout>
                  <c:x val="4.2105180854865899E-2"/>
                  <c:y val="-4.4409644509569739E-2"/>
                </c:manualLayout>
              </c:layout>
              <c:showVal val="1"/>
            </c:dLbl>
            <c:dLbl>
              <c:idx val="4"/>
              <c:layout>
                <c:manualLayout>
                  <c:x val="8.8493291858447634E-2"/>
                  <c:y val="-9.1849037004325639E-3"/>
                </c:manualLayout>
              </c:layout>
              <c:showVal val="1"/>
            </c:dLbl>
            <c:dLbl>
              <c:idx val="5"/>
              <c:layout>
                <c:manualLayout>
                  <c:x val="2.9385778734864691E-2"/>
                  <c:y val="-5.2997850948944887E-2"/>
                </c:manualLayout>
              </c:layout>
              <c:showVal val="1"/>
            </c:dLbl>
            <c:dLbl>
              <c:idx val="6"/>
              <c:layout>
                <c:manualLayout>
                  <c:x val="5.1250892539842385E-2"/>
                  <c:y val="-4.5806904061744133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  <c:pt idx="6">
                  <c:v>возврат остатков</c:v>
                </c:pt>
              </c:strCache>
            </c:strRef>
          </c:cat>
          <c:val>
            <c:numRef>
              <c:f>Лист1!$B$2:$B$8</c:f>
              <c:numCache>
                <c:formatCode>#,##0.00</c:formatCode>
                <c:ptCount val="7"/>
                <c:pt idx="0">
                  <c:v>52844.659999999996</c:v>
                </c:pt>
                <c:pt idx="1">
                  <c:v>27244.980000000003</c:v>
                </c:pt>
                <c:pt idx="2">
                  <c:v>237488</c:v>
                </c:pt>
                <c:pt idx="3">
                  <c:v>194841.94999999998</c:v>
                </c:pt>
                <c:pt idx="4">
                  <c:v>434758.13999999996</c:v>
                </c:pt>
                <c:pt idx="5">
                  <c:v>4401.22</c:v>
                </c:pt>
                <c:pt idx="6">
                  <c:v>-110.922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</c:v>
                </c:pt>
              </c:strCache>
            </c:strRef>
          </c:tx>
          <c:dLbls>
            <c:dLbl>
              <c:idx val="0"/>
              <c:layout>
                <c:manualLayout>
                  <c:x val="-2.5087380773430205E-2"/>
                  <c:y val="0.12133789262521691"/>
                </c:manualLayout>
              </c:layout>
              <c:showVal val="1"/>
            </c:dLbl>
            <c:dLbl>
              <c:idx val="1"/>
              <c:layout>
                <c:manualLayout>
                  <c:x val="-1.2320392938901262E-2"/>
                  <c:y val="7.4422833762347373E-2"/>
                </c:manualLayout>
              </c:layout>
              <c:showVal val="1"/>
            </c:dLbl>
            <c:dLbl>
              <c:idx val="2"/>
              <c:layout>
                <c:manualLayout>
                  <c:x val="-5.1544157709643868E-3"/>
                  <c:y val="0.37400627089755539"/>
                </c:manualLayout>
              </c:layout>
              <c:showVal val="1"/>
            </c:dLbl>
            <c:dLbl>
              <c:idx val="3"/>
              <c:layout>
                <c:manualLayout>
                  <c:x val="1.095782790300005E-2"/>
                  <c:y val="0.31029821810743674"/>
                </c:manualLayout>
              </c:layout>
              <c:showVal val="1"/>
            </c:dLbl>
            <c:dLbl>
              <c:idx val="4"/>
              <c:layout>
                <c:manualLayout>
                  <c:x val="1.0904022207530147E-2"/>
                  <c:y val="0.6757203142063779"/>
                </c:manualLayout>
              </c:layout>
              <c:showVal val="1"/>
            </c:dLbl>
            <c:dLbl>
              <c:idx val="5"/>
              <c:layout>
                <c:manualLayout>
                  <c:x val="1.1035793275287663E-2"/>
                  <c:y val="5.4361029038934743E-2"/>
                </c:manualLayout>
              </c:layout>
              <c:showVal val="1"/>
            </c:dLbl>
            <c:dLbl>
              <c:idx val="6"/>
              <c:layout>
                <c:manualLayout>
                  <c:x val="-2.1515407753787005E-2"/>
                  <c:y val="5.1652217344587734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  <c:pt idx="6">
                  <c:v>возврат остатков</c:v>
                </c:pt>
              </c:strCache>
            </c:strRef>
          </c:cat>
          <c:val>
            <c:numRef>
              <c:f>Лист1!$C$2:$C$8</c:f>
              <c:numCache>
                <c:formatCode>#,##0.00</c:formatCode>
                <c:ptCount val="7"/>
                <c:pt idx="0">
                  <c:v>53467.05</c:v>
                </c:pt>
                <c:pt idx="1">
                  <c:v>25838.3</c:v>
                </c:pt>
                <c:pt idx="2">
                  <c:v>237488</c:v>
                </c:pt>
                <c:pt idx="3">
                  <c:v>187012.31999999998</c:v>
                </c:pt>
                <c:pt idx="4">
                  <c:v>433533.2</c:v>
                </c:pt>
                <c:pt idx="5">
                  <c:v>4401.22</c:v>
                </c:pt>
                <c:pt idx="6">
                  <c:v>-110.922</c:v>
                </c:pt>
              </c:numCache>
            </c:numRef>
          </c:val>
        </c:ser>
        <c:shape val="box"/>
        <c:axId val="119043584"/>
        <c:axId val="119045120"/>
        <c:axId val="0"/>
      </c:bar3DChart>
      <c:catAx>
        <c:axId val="11904358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090" b="1" i="0" baseline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9045120"/>
        <c:crosses val="autoZero"/>
        <c:auto val="1"/>
        <c:lblAlgn val="ctr"/>
        <c:lblOffset val="100"/>
      </c:catAx>
      <c:valAx>
        <c:axId val="119045120"/>
        <c:scaling>
          <c:orientation val="minMax"/>
        </c:scaling>
        <c:delete val="1"/>
        <c:axPos val="l"/>
        <c:majorGridlines/>
        <c:numFmt formatCode="#,##0.00" sourceLinked="1"/>
        <c:tickLblPos val="none"/>
        <c:crossAx val="119043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093153119717407"/>
          <c:y val="6.4024692759094795E-2"/>
          <c:w val="0.29326338371449573"/>
          <c:h val="0.10498879519390707"/>
        </c:manualLayout>
      </c:layout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autoTitleDeleted val="1"/>
    <c:view3D>
      <c:rotX val="30"/>
      <c:rotY val="8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Утвержденные назначения</c:v>
                </c:pt>
              </c:strCache>
            </c:strRef>
          </c:tx>
          <c:dLbls>
            <c:dLbl>
              <c:idx val="0"/>
              <c:layout>
                <c:manualLayout>
                  <c:x val="9.3367054932298535E-3"/>
                  <c:y val="-3.8556863090248264E-2"/>
                </c:manualLayout>
              </c:layout>
              <c:showVal val="1"/>
            </c:dLbl>
            <c:dLbl>
              <c:idx val="1"/>
              <c:layout>
                <c:manualLayout>
                  <c:x val="2.6453998897484583E-2"/>
                  <c:y val="-3.9193156027396675E-2"/>
                </c:manualLayout>
              </c:layout>
              <c:showVal val="1"/>
            </c:dLbl>
            <c:dLbl>
              <c:idx val="2"/>
              <c:layout>
                <c:manualLayout>
                  <c:x val="4.5127409883944314E-2"/>
                  <c:y val="-5.9330528931129112E-2"/>
                </c:manualLayout>
              </c:layout>
              <c:showVal val="1"/>
            </c:dLbl>
            <c:dLbl>
              <c:idx val="3"/>
              <c:layout>
                <c:manualLayout>
                  <c:x val="5.6020232959379086E-2"/>
                  <c:y val="-4.7877977483021306E-2"/>
                </c:manualLayout>
              </c:layout>
              <c:showVal val="1"/>
            </c:dLbl>
            <c:dLbl>
              <c:idx val="4"/>
              <c:layout>
                <c:manualLayout>
                  <c:x val="6.8469173617018889E-2"/>
                  <c:y val="-5.7517238344368678E-2"/>
                </c:manualLayout>
              </c:layout>
              <c:showVal val="1"/>
            </c:dLbl>
            <c:dLbl>
              <c:idx val="5"/>
              <c:layout>
                <c:manualLayout>
                  <c:x val="3.7346821972919414E-2"/>
                  <c:y val="-3.4294029058499584E-2"/>
                </c:manualLayout>
              </c:layout>
              <c:showVal val="1"/>
            </c:dLbl>
            <c:dLbl>
              <c:idx val="6"/>
              <c:layout>
                <c:manualLayout>
                  <c:x val="4.0459057137329363E-2"/>
                  <c:y val="-2.6945308545964351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прибыль</c:v>
                </c:pt>
                <c:pt idx="1">
                  <c:v>НДФЛ</c:v>
                </c:pt>
                <c:pt idx="2">
                  <c:v>акцизы</c:v>
                </c:pt>
                <c:pt idx="3">
                  <c:v>налоги на совокупный доход</c:v>
                </c:pt>
                <c:pt idx="4">
                  <c:v>госпошлина</c:v>
                </c:pt>
                <c:pt idx="5">
                  <c:v>отмененные налоги</c:v>
                </c:pt>
              </c:strCache>
            </c:strRef>
          </c:cat>
          <c:val>
            <c:numRef>
              <c:f>Лист1!$B$2:$B$7</c:f>
              <c:numCache>
                <c:formatCode>#,##0.00</c:formatCode>
                <c:ptCount val="6"/>
                <c:pt idx="0">
                  <c:v>1261.52</c:v>
                </c:pt>
                <c:pt idx="1">
                  <c:v>45600.9</c:v>
                </c:pt>
                <c:pt idx="2">
                  <c:v>24.939999999999998</c:v>
                </c:pt>
                <c:pt idx="3">
                  <c:v>4326.2</c:v>
                </c:pt>
                <c:pt idx="4">
                  <c:v>1630</c:v>
                </c:pt>
                <c:pt idx="5">
                  <c:v>0.1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 </c:v>
                </c:pt>
              </c:strCache>
            </c:strRef>
          </c:tx>
          <c:dLbls>
            <c:dLbl>
              <c:idx val="0"/>
              <c:layout>
                <c:manualLayout>
                  <c:x val="1.0892823075434819E-2"/>
                  <c:y val="7.6000393895627794E-2"/>
                </c:manualLayout>
              </c:layout>
              <c:showVal val="1"/>
            </c:dLbl>
            <c:dLbl>
              <c:idx val="1"/>
              <c:layout>
                <c:manualLayout>
                  <c:x val="-1.5561175822049746E-3"/>
                  <c:y val="0.6568038255489651"/>
                </c:manualLayout>
              </c:layout>
              <c:showVal val="1"/>
            </c:dLbl>
            <c:dLbl>
              <c:idx val="2"/>
              <c:layout>
                <c:manualLayout>
                  <c:x val="1.5561175822049777E-3"/>
                  <c:y val="5.5067654820460298E-2"/>
                </c:manualLayout>
              </c:layout>
              <c:showVal val="1"/>
            </c:dLbl>
            <c:dLbl>
              <c:idx val="3"/>
              <c:layout>
                <c:manualLayout>
                  <c:x val="9.336705493229857E-3"/>
                  <c:y val="0.12451466431579751"/>
                </c:manualLayout>
              </c:layout>
              <c:showVal val="1"/>
            </c:dLbl>
            <c:dLbl>
              <c:idx val="4"/>
              <c:layout>
                <c:manualLayout>
                  <c:x val="3.1122351644099489E-3"/>
                  <c:y val="8.3985437404501914E-2"/>
                </c:manualLayout>
              </c:layout>
              <c:showVal val="1"/>
            </c:dLbl>
            <c:dLbl>
              <c:idx val="5"/>
              <c:layout>
                <c:manualLayout>
                  <c:x val="4.6683527466149233E-3"/>
                  <c:y val="5.1441043587749355E-2"/>
                </c:manualLayout>
              </c:layout>
              <c:showVal val="1"/>
            </c:dLbl>
            <c:dLbl>
              <c:idx val="6"/>
              <c:layout>
                <c:manualLayout>
                  <c:x val="5.1351880212764045E-2"/>
                  <c:y val="7.103763162117793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прибыль</c:v>
                </c:pt>
                <c:pt idx="1">
                  <c:v>НДФЛ</c:v>
                </c:pt>
                <c:pt idx="2">
                  <c:v>акцизы</c:v>
                </c:pt>
                <c:pt idx="3">
                  <c:v>налоги на совокупный доход</c:v>
                </c:pt>
                <c:pt idx="4">
                  <c:v>госпошлина</c:v>
                </c:pt>
                <c:pt idx="5">
                  <c:v>отмененные налоги</c:v>
                </c:pt>
              </c:strCache>
            </c:strRef>
          </c:cat>
          <c:val>
            <c:numRef>
              <c:f>Лист1!$C$2:$C$7</c:f>
              <c:numCache>
                <c:formatCode>#,##0.00</c:formatCode>
                <c:ptCount val="6"/>
                <c:pt idx="0">
                  <c:v>1331.106</c:v>
                </c:pt>
                <c:pt idx="1">
                  <c:v>45909.451000000001</c:v>
                </c:pt>
                <c:pt idx="2">
                  <c:v>27.785999999999998</c:v>
                </c:pt>
                <c:pt idx="3">
                  <c:v>4452.058</c:v>
                </c:pt>
                <c:pt idx="4">
                  <c:v>1746.6439999999998</c:v>
                </c:pt>
                <c:pt idx="5">
                  <c:v>0</c:v>
                </c:pt>
              </c:numCache>
            </c:numRef>
          </c:val>
        </c:ser>
        <c:gapWidth val="75"/>
        <c:shape val="box"/>
        <c:axId val="74176384"/>
        <c:axId val="74177920"/>
        <c:axId val="0"/>
      </c:bar3DChart>
      <c:catAx>
        <c:axId val="7417638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 b="1" i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4177920"/>
        <c:crosses val="autoZero"/>
        <c:auto val="1"/>
        <c:lblAlgn val="ctr"/>
        <c:lblOffset val="100"/>
      </c:catAx>
      <c:valAx>
        <c:axId val="74177920"/>
        <c:scaling>
          <c:orientation val="minMax"/>
        </c:scaling>
        <c:axPos val="l"/>
        <c:numFmt formatCode="#,##0.00" sourceLinked="1"/>
        <c:majorTickMark val="none"/>
        <c:tickLblPos val="nextTo"/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41763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57982423713173903"/>
          <c:y val="7.9775587705262177E-2"/>
          <c:w val="0.36787538610402015"/>
          <c:h val="0.1162553006375915"/>
        </c:manualLayout>
      </c:layout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scene3d>
      <a:camera prst="orthographicFront"/>
      <a:lightRig rig="threePt" dir="t"/>
    </a:scene3d>
    <a:sp3d>
      <a:bevelT w="6350"/>
    </a:sp3d>
  </c:spPr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7"/>
  <c:chart>
    <c:autoTitleDeleted val="1"/>
    <c:view3D>
      <c:rotX val="70"/>
      <c:rotY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Утвержденные назначения 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dPt>
            <c:idx val="4"/>
            <c:spPr>
              <a:gradFill flip="none" rotWithShape="1">
                <a:gsLst>
                  <a:gs pos="0">
                    <a:srgbClr val="30ACEC">
                      <a:lumMod val="50000"/>
                      <a:shade val="30000"/>
                      <a:satMod val="115000"/>
                    </a:srgbClr>
                  </a:gs>
                  <a:gs pos="50000">
                    <a:srgbClr val="30ACEC">
                      <a:lumMod val="50000"/>
                      <a:shade val="67500"/>
                      <a:satMod val="115000"/>
                    </a:srgbClr>
                  </a:gs>
                  <a:gs pos="100000">
                    <a:srgbClr val="30ACEC">
                      <a:lumMod val="50000"/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n>
                <a:solidFill>
                  <a:schemeClr val="accent1">
                    <a:lumMod val="75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-4.8758218569447107E-2"/>
                  <c:y val="0.39024117109224521"/>
                </c:manualLayout>
              </c:layout>
              <c:showVal val="1"/>
            </c:dLbl>
            <c:dLbl>
              <c:idx val="1"/>
              <c:layout>
                <c:manualLayout>
                  <c:x val="-1.9207783072812516E-2"/>
                  <c:y val="6.0704182169904787E-2"/>
                </c:manualLayout>
              </c:layout>
              <c:showVal val="1"/>
            </c:dLbl>
            <c:dLbl>
              <c:idx val="2"/>
              <c:layout>
                <c:manualLayout>
                  <c:x val="-2.0685304847644245E-2"/>
                  <c:y val="9.3224279760925247E-2"/>
                </c:manualLayout>
              </c:layout>
              <c:showVal val="1"/>
            </c:dLbl>
            <c:dLbl>
              <c:idx val="3"/>
              <c:layout>
                <c:manualLayout>
                  <c:x val="-1.1820174198653867E-2"/>
                  <c:y val="7.8048234218449031E-2"/>
                </c:manualLayout>
              </c:layout>
              <c:showVal val="1"/>
            </c:dLbl>
            <c:dLbl>
              <c:idx val="4"/>
              <c:layout>
                <c:manualLayout>
                  <c:x val="-8.8651306489904037E-3"/>
                  <c:y val="9.1056273254857226E-2"/>
                </c:manualLayout>
              </c:layout>
              <c:showVal val="1"/>
            </c:dLbl>
            <c:dLbl>
              <c:idx val="5"/>
              <c:layout>
                <c:manualLayout>
                  <c:x val="-1.477521774831732E-2"/>
                  <c:y val="5.8536175663836773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>
                    <a:solidFill>
                      <a:schemeClr val="bg2">
                        <a:lumMod val="1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доходы от имущества</c:v>
                </c:pt>
                <c:pt idx="1">
                  <c:v>плата за негативное воздействие</c:v>
                </c:pt>
                <c:pt idx="2">
                  <c:v>компенация затрат государства</c:v>
                </c:pt>
                <c:pt idx="3">
                  <c:v>доходы от продажи активов</c:v>
                </c:pt>
                <c:pt idx="4">
                  <c:v>штрафы, санкции</c:v>
                </c:pt>
                <c:pt idx="5">
                  <c:v>прочие неналоговые доходы</c:v>
                </c:pt>
              </c:strCache>
            </c:strRef>
          </c:cat>
          <c:val>
            <c:numRef>
              <c:f>Лист1!$B$2:$B$7</c:f>
              <c:numCache>
                <c:formatCode>#,##0.00</c:formatCode>
                <c:ptCount val="6"/>
                <c:pt idx="0">
                  <c:v>22470.7</c:v>
                </c:pt>
                <c:pt idx="1">
                  <c:v>431.2</c:v>
                </c:pt>
                <c:pt idx="2">
                  <c:v>2219</c:v>
                </c:pt>
                <c:pt idx="3">
                  <c:v>808.08</c:v>
                </c:pt>
                <c:pt idx="4">
                  <c:v>1315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</c:v>
                </c:pt>
              </c:strCache>
            </c:strRef>
          </c:tx>
          <c:dLbls>
            <c:dLbl>
              <c:idx val="0"/>
              <c:layout>
                <c:manualLayout>
                  <c:x val="9.0128828264735658E-2"/>
                  <c:y val="-5.4200162651700717E-2"/>
                </c:manualLayout>
              </c:layout>
              <c:showVal val="1"/>
            </c:dLbl>
            <c:dLbl>
              <c:idx val="1"/>
              <c:layout>
                <c:manualLayout>
                  <c:x val="4.1370609695288475E-2"/>
                  <c:y val="-6.504019518204085E-2"/>
                </c:manualLayout>
              </c:layout>
              <c:showVal val="1"/>
            </c:dLbl>
            <c:dLbl>
              <c:idx val="2"/>
              <c:layout>
                <c:manualLayout>
                  <c:x val="4.7280696794615412E-2"/>
                  <c:y val="-5.6368169157768738E-2"/>
                </c:manualLayout>
              </c:layout>
              <c:showVal val="1"/>
            </c:dLbl>
            <c:dLbl>
              <c:idx val="3"/>
              <c:layout>
                <c:manualLayout>
                  <c:x val="5.171326211911062E-2"/>
                  <c:y val="-5.6368169157768738E-2"/>
                </c:manualLayout>
              </c:layout>
              <c:showVal val="1"/>
            </c:dLbl>
            <c:dLbl>
              <c:idx val="4"/>
              <c:layout>
                <c:manualLayout>
                  <c:x val="5.466830566877403E-2"/>
                  <c:y val="-5.420016265170071E-2"/>
                </c:manualLayout>
              </c:layout>
              <c:showVal val="1"/>
            </c:dLbl>
            <c:dLbl>
              <c:idx val="5"/>
              <c:layout>
                <c:manualLayout>
                  <c:x val="5.7623349218437515E-2"/>
                  <c:y val="-7.154421470024494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доходы от имущества</c:v>
                </c:pt>
                <c:pt idx="1">
                  <c:v>плата за негативное воздействие</c:v>
                </c:pt>
                <c:pt idx="2">
                  <c:v>компенация затрат государства</c:v>
                </c:pt>
                <c:pt idx="3">
                  <c:v>доходы от продажи активов</c:v>
                </c:pt>
                <c:pt idx="4">
                  <c:v>штрафы, санкции</c:v>
                </c:pt>
                <c:pt idx="5">
                  <c:v>прочие неналоговые доходы</c:v>
                </c:pt>
              </c:strCache>
            </c:strRef>
          </c:cat>
          <c:val>
            <c:numRef>
              <c:f>Лист1!$C$2:$C$7</c:f>
              <c:numCache>
                <c:formatCode>#,##0.00</c:formatCode>
                <c:ptCount val="6"/>
                <c:pt idx="0">
                  <c:v>21681.22</c:v>
                </c:pt>
                <c:pt idx="1">
                  <c:v>442.65499999999997</c:v>
                </c:pt>
                <c:pt idx="2">
                  <c:v>1413.41</c:v>
                </c:pt>
                <c:pt idx="3">
                  <c:v>877.02</c:v>
                </c:pt>
                <c:pt idx="4">
                  <c:v>1142.087</c:v>
                </c:pt>
                <c:pt idx="5">
                  <c:v>7.9050000000000002</c:v>
                </c:pt>
              </c:numCache>
            </c:numRef>
          </c:val>
        </c:ser>
        <c:dLbls>
          <c:showVal val="1"/>
        </c:dLbls>
        <c:gapWidth val="75"/>
        <c:shape val="box"/>
        <c:axId val="119104640"/>
        <c:axId val="119106176"/>
        <c:axId val="0"/>
      </c:bar3DChart>
      <c:catAx>
        <c:axId val="11910464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-2760000" vert="horz"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9106176"/>
        <c:crosses val="autoZero"/>
        <c:auto val="1"/>
        <c:lblAlgn val="ctr"/>
        <c:lblOffset val="100"/>
      </c:catAx>
      <c:valAx>
        <c:axId val="119106176"/>
        <c:scaling>
          <c:orientation val="minMax"/>
        </c:scaling>
        <c:axPos val="l"/>
        <c:majorGridlines/>
        <c:numFmt formatCode="#,##0.00" sourceLinked="1"/>
        <c:majorTickMark val="none"/>
        <c:tickLblPos val="none"/>
        <c:spPr>
          <a:ln w="9525">
            <a:noFill/>
          </a:ln>
        </c:spPr>
        <c:crossAx val="11910464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"/>
  <c:chart>
    <c:view3D>
      <c:rotX val="10"/>
      <c:rotY val="10"/>
      <c:depthPercent val="210"/>
      <c:perspective val="30"/>
    </c:view3D>
    <c:plotArea>
      <c:layout>
        <c:manualLayout>
          <c:layoutTarget val="inner"/>
          <c:xMode val="edge"/>
          <c:yMode val="edge"/>
          <c:x val="1.6975276049677586E-2"/>
          <c:y val="0.13821175990159171"/>
          <c:w val="0.96225947521865884"/>
          <c:h val="0.71369488350464338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-3.7792979959137786E-3"/>
                  <c:y val="0.29419481242085138"/>
                </c:manualLayout>
              </c:layout>
              <c:showVal val="1"/>
            </c:dLbl>
            <c:dLbl>
              <c:idx val="1"/>
              <c:layout>
                <c:manualLayout>
                  <c:x val="5.9967631597070891E-3"/>
                  <c:y val="0.22904164024416893"/>
                </c:manualLayout>
              </c:layout>
              <c:showVal val="1"/>
            </c:dLbl>
            <c:dLbl>
              <c:idx val="2"/>
              <c:layout>
                <c:manualLayout>
                  <c:x val="-6.9282156057023502E-4"/>
                  <c:y val="0.49763816986969828"/>
                </c:manualLayout>
              </c:layout>
              <c:showVal val="1"/>
            </c:dLbl>
            <c:dLbl>
              <c:idx val="3"/>
              <c:layout>
                <c:manualLayout>
                  <c:x val="-4.7195886228507174E-3"/>
                  <c:y val="8.8647616671990045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МБТ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237488</c:v>
                </c:pt>
                <c:pt idx="1">
                  <c:v>194841.94999999998</c:v>
                </c:pt>
                <c:pt idx="2">
                  <c:v>434758.13999999996</c:v>
                </c:pt>
                <c:pt idx="3">
                  <c:v>4401.22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</c:v>
                </c:pt>
              </c:strCache>
            </c:strRef>
          </c:tx>
          <c:dLbls>
            <c:dLbl>
              <c:idx val="0"/>
              <c:layout>
                <c:manualLayout>
                  <c:x val="1.4574504717522611E-2"/>
                  <c:y val="-2.2518100454608041E-2"/>
                </c:manualLayout>
              </c:layout>
              <c:showVal val="1"/>
            </c:dLbl>
            <c:dLbl>
              <c:idx val="1"/>
              <c:layout>
                <c:manualLayout>
                  <c:x val="2.4778471568604951E-2"/>
                  <c:y val="-5.7804334919172966E-2"/>
                </c:manualLayout>
              </c:layout>
              <c:showVal val="1"/>
            </c:dLbl>
            <c:dLbl>
              <c:idx val="2"/>
              <c:layout>
                <c:manualLayout>
                  <c:x val="3.0609375358692452E-2"/>
                  <c:y val="-2.5016927695244006E-2"/>
                </c:manualLayout>
              </c:layout>
              <c:showVal val="1"/>
            </c:dLbl>
            <c:dLbl>
              <c:idx val="3"/>
              <c:layout>
                <c:manualLayout>
                  <c:x val="5.828378595532719E-3"/>
                  <c:y val="-4.3002150824425114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МБТ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237488</c:v>
                </c:pt>
                <c:pt idx="1">
                  <c:v>187012.31999999998</c:v>
                </c:pt>
                <c:pt idx="2">
                  <c:v>433533.2</c:v>
                </c:pt>
                <c:pt idx="3">
                  <c:v>4401.22</c:v>
                </c:pt>
              </c:numCache>
            </c:numRef>
          </c:val>
        </c:ser>
        <c:shape val="box"/>
        <c:axId val="134527232"/>
        <c:axId val="134545408"/>
        <c:axId val="134537216"/>
      </c:bar3DChart>
      <c:catAx>
        <c:axId val="13452723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 i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4545408"/>
        <c:crosses val="autoZero"/>
        <c:auto val="1"/>
        <c:lblAlgn val="ctr"/>
        <c:lblOffset val="100"/>
      </c:catAx>
      <c:valAx>
        <c:axId val="134545408"/>
        <c:scaling>
          <c:orientation val="minMax"/>
        </c:scaling>
        <c:delete val="1"/>
        <c:axPos val="l"/>
        <c:majorGridlines/>
        <c:numFmt formatCode="#,##0.00" sourceLinked="1"/>
        <c:tickLblPos val="none"/>
        <c:crossAx val="134527232"/>
        <c:crosses val="autoZero"/>
        <c:crossBetween val="between"/>
      </c:valAx>
      <c:serAx>
        <c:axId val="134537216"/>
        <c:scaling>
          <c:orientation val="minMax"/>
        </c:scaling>
        <c:delete val="1"/>
        <c:axPos val="b"/>
        <c:tickLblPos val="none"/>
        <c:crossAx val="134545408"/>
        <c:crosses val="autoZero"/>
      </c:serAx>
    </c:plotArea>
    <c:legend>
      <c:legendPos val="r"/>
      <c:layout>
        <c:manualLayout>
          <c:xMode val="edge"/>
          <c:yMode val="edge"/>
          <c:x val="0.71033894997819169"/>
          <c:y val="2.4082980260817906E-2"/>
          <c:w val="0.28820332407428662"/>
          <c:h val="0.12206321603097522"/>
        </c:manualLayout>
      </c:layout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45820034108438856"/>
          <c:y val="3.4270313846589767E-2"/>
          <c:w val="0.52536653397045663"/>
          <c:h val="0.90134838168899367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Утвержденные бюджетные назначения</c:v>
                </c:pt>
              </c:strCache>
            </c:strRef>
          </c:tx>
          <c:dLbls>
            <c:dLbl>
              <c:idx val="0"/>
              <c:layout>
                <c:manualLayout>
                  <c:x val="1.0457443146916373E-2"/>
                  <c:y val="2.2503358670579571E-3"/>
                </c:manualLayout>
              </c:layout>
              <c:showVal val="1"/>
            </c:dLbl>
            <c:dLbl>
              <c:idx val="3"/>
              <c:layout>
                <c:manualLayout>
                  <c:x val="1.1951363596475858E-2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0"/>
                  <c:y val="1.1251679335289776E-2"/>
                </c:manualLayout>
              </c:layout>
              <c:showVal val="1"/>
            </c:dLbl>
            <c:dLbl>
              <c:idx val="5"/>
              <c:layout>
                <c:manualLayout>
                  <c:x val="0"/>
                  <c:y val="5.6258396676448816E-2"/>
                </c:manualLayout>
              </c:layout>
              <c:showVal val="1"/>
            </c:dLbl>
            <c:dLbl>
              <c:idx val="7"/>
              <c:layout>
                <c:manualLayout>
                  <c:x val="8.963522697356896E-3"/>
                  <c:y val="4.5006717341158717E-3"/>
                </c:manualLayout>
              </c:layout>
              <c:showVal val="1"/>
            </c:dLbl>
            <c:dLbl>
              <c:idx val="8"/>
              <c:layout>
                <c:manualLayout>
                  <c:x val="7.4696022477974107E-3"/>
                  <c:y val="2.2503358670579571E-3"/>
                </c:manualLayout>
              </c:layout>
              <c:showVal val="1"/>
            </c:dLbl>
            <c:dLbl>
              <c:idx val="9"/>
              <c:layout>
                <c:manualLayout>
                  <c:x val="4.481761348678448E-3"/>
                  <c:y val="0"/>
                </c:manualLayout>
              </c:layout>
              <c:showVal val="1"/>
            </c:dLbl>
            <c:dLbl>
              <c:idx val="10"/>
              <c:layout>
                <c:manualLayout>
                  <c:x val="1.3445284046035347E-2"/>
                  <c:y val="-9.0013434682318129E-3"/>
                </c:manualLayout>
              </c:layout>
              <c:showVal val="1"/>
            </c:dLbl>
            <c:txPr>
              <a:bodyPr/>
              <a:lstStyle/>
              <a:p>
                <a:pPr>
                  <a:defRPr sz="1100" b="1">
                    <a:solidFill>
                      <a:srgbClr val="0070C0"/>
                    </a:solidFill>
                    <a:effectLst/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 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Обслуживание государственного и муниципального долга</c:v>
                </c:pt>
                <c:pt idx="11">
                  <c:v>МБТ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Лист1!$B$2:$B$13</c:f>
              <c:numCache>
                <c:formatCode>#,##0.0</c:formatCode>
                <c:ptCount val="12"/>
                <c:pt idx="0">
                  <c:v>46868.7</c:v>
                </c:pt>
                <c:pt idx="1">
                  <c:v>1069.7</c:v>
                </c:pt>
                <c:pt idx="2">
                  <c:v>7110</c:v>
                </c:pt>
                <c:pt idx="3">
                  <c:v>64198.6</c:v>
                </c:pt>
                <c:pt idx="4">
                  <c:v>23777.200000000001</c:v>
                </c:pt>
                <c:pt idx="5">
                  <c:v>547061.69999999995</c:v>
                </c:pt>
                <c:pt idx="6">
                  <c:v>87852.4</c:v>
                </c:pt>
                <c:pt idx="7">
                  <c:v>101</c:v>
                </c:pt>
                <c:pt idx="8">
                  <c:v>94251.7</c:v>
                </c:pt>
                <c:pt idx="9">
                  <c:v>9392.7999999999993</c:v>
                </c:pt>
                <c:pt idx="10">
                  <c:v>0.5</c:v>
                </c:pt>
                <c:pt idx="11">
                  <c:v>79562.399999999994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</c:v>
                </c:pt>
              </c:strCache>
            </c:strRef>
          </c:tx>
          <c:dLbls>
            <c:dLbl>
              <c:idx val="0"/>
              <c:layout>
                <c:manualLayout>
                  <c:x val="2.7125831154993438E-3"/>
                  <c:y val="-1.3502192394148281E-2"/>
                </c:manualLayout>
              </c:layout>
              <c:showVal val="1"/>
            </c:dLbl>
            <c:dLbl>
              <c:idx val="1"/>
              <c:layout>
                <c:manualLayout>
                  <c:x val="4.481761348678448E-3"/>
                  <c:y val="-1.1251856527090322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1.1251679335289776E-2"/>
                </c:manualLayout>
              </c:layout>
              <c:showVal val="1"/>
            </c:dLbl>
            <c:dLbl>
              <c:idx val="3"/>
              <c:layout>
                <c:manualLayout>
                  <c:x val="4.481761348678448E-3"/>
                  <c:y val="-2.2503358670579571E-3"/>
                </c:manualLayout>
              </c:layout>
              <c:showVal val="1"/>
            </c:dLbl>
            <c:dLbl>
              <c:idx val="4"/>
              <c:layout>
                <c:manualLayout>
                  <c:x val="7.4696022477974107E-3"/>
                  <c:y val="0"/>
                </c:manualLayout>
              </c:layout>
              <c:showVal val="1"/>
            </c:dLbl>
            <c:dLbl>
              <c:idx val="7"/>
              <c:layout>
                <c:manualLayout>
                  <c:x val="1.0457443146916373E-2"/>
                  <c:y val="-6.7510076011739039E-3"/>
                </c:manualLayout>
              </c:layout>
              <c:showVal val="1"/>
            </c:dLbl>
            <c:dLbl>
              <c:idx val="8"/>
              <c:layout>
                <c:manualLayout>
                  <c:x val="1.0457443146916373E-2"/>
                  <c:y val="-9.0013434682318129E-3"/>
                </c:manualLayout>
              </c:layout>
              <c:showVal val="1"/>
            </c:dLbl>
            <c:dLbl>
              <c:idx val="9"/>
              <c:layout>
                <c:manualLayout>
                  <c:x val="7.2860970587176671E-3"/>
                  <c:y val="-2.2503358670579571E-3"/>
                </c:manualLayout>
              </c:layout>
              <c:showVal val="1"/>
            </c:dLbl>
            <c:dLbl>
              <c:idx val="10"/>
              <c:layout>
                <c:manualLayout>
                  <c:x val="1.3445284046035347E-2"/>
                  <c:y val="-9.0013434682318129E-3"/>
                </c:manualLayout>
              </c:layout>
              <c:showVal val="1"/>
            </c:dLbl>
            <c:dLbl>
              <c:idx val="11"/>
              <c:layout>
                <c:manualLayout>
                  <c:x val="1.8333344704381374E-2"/>
                  <c:y val="-6.7510076011738675E-3"/>
                </c:manualLayout>
              </c:layout>
              <c:showVal val="1"/>
            </c:dLbl>
            <c:txPr>
              <a:bodyPr/>
              <a:lstStyle/>
              <a:p>
                <a:pPr>
                  <a:defRPr sz="1100" b="1"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 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Обслуживание государственного и муниципального долга</c:v>
                </c:pt>
                <c:pt idx="11">
                  <c:v>МБТ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Лист1!$C$2:$C$13</c:f>
              <c:numCache>
                <c:formatCode>#,##0.0</c:formatCode>
                <c:ptCount val="12"/>
                <c:pt idx="0">
                  <c:v>45958.5</c:v>
                </c:pt>
                <c:pt idx="1">
                  <c:v>1069.7</c:v>
                </c:pt>
                <c:pt idx="2">
                  <c:v>6373.6</c:v>
                </c:pt>
                <c:pt idx="3">
                  <c:v>64147.6</c:v>
                </c:pt>
                <c:pt idx="4">
                  <c:v>23661.599999999999</c:v>
                </c:pt>
                <c:pt idx="5">
                  <c:v>537653.6</c:v>
                </c:pt>
                <c:pt idx="6">
                  <c:v>87504.6</c:v>
                </c:pt>
                <c:pt idx="7">
                  <c:v>101</c:v>
                </c:pt>
                <c:pt idx="8">
                  <c:v>91341.9</c:v>
                </c:pt>
                <c:pt idx="9">
                  <c:v>9089</c:v>
                </c:pt>
                <c:pt idx="10">
                  <c:v>0.5</c:v>
                </c:pt>
                <c:pt idx="11">
                  <c:v>79562.399999999994</c:v>
                </c:pt>
              </c:numCache>
            </c:numRef>
          </c:val>
        </c:ser>
        <c:gapWidth val="75"/>
        <c:axId val="134653824"/>
        <c:axId val="134655360"/>
      </c:barChart>
      <c:catAx>
        <c:axId val="134653824"/>
        <c:scaling>
          <c:orientation val="minMax"/>
        </c:scaling>
        <c:axPos val="l"/>
        <c:majorTickMark val="none"/>
        <c:tickLblPos val="nextTo"/>
        <c:txPr>
          <a:bodyPr rot="0"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4655360"/>
        <c:crosses val="autoZero"/>
        <c:auto val="1"/>
        <c:lblAlgn val="ctr"/>
        <c:lblOffset val="100"/>
      </c:catAx>
      <c:valAx>
        <c:axId val="134655360"/>
        <c:scaling>
          <c:orientation val="minMax"/>
        </c:scaling>
        <c:axPos val="b"/>
        <c:numFmt formatCode="#,##0.0" sourceLinked="1"/>
        <c:majorTickMark val="none"/>
        <c:tickLblPos val="none"/>
        <c:crossAx val="13465382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20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7.5637279879055969E-2"/>
                  <c:y val="4.8305466637412302E-2"/>
                </c:manualLayout>
              </c:layout>
              <c:showVal val="1"/>
              <c:showPercent val="1"/>
            </c:dLbl>
            <c:dLbl>
              <c:idx val="1"/>
              <c:layout>
                <c:manualLayout>
                  <c:x val="5.8386740950194603E-2"/>
                  <c:y val="0.13740767390456618"/>
                </c:manualLayout>
              </c:layout>
              <c:showVal val="1"/>
              <c:showPercent val="1"/>
            </c:dLbl>
            <c:dLbl>
              <c:idx val="2"/>
              <c:layout>
                <c:manualLayout>
                  <c:x val="-1.8815527336629681E-2"/>
                  <c:y val="0.10850861199230805"/>
                </c:manualLayout>
              </c:layout>
              <c:showVal val="1"/>
              <c:showPercent val="1"/>
            </c:dLbl>
            <c:dLbl>
              <c:idx val="3"/>
              <c:layout>
                <c:manualLayout>
                  <c:x val="-7.1363075718205729E-2"/>
                  <c:y val="6.1881119343424808E-2"/>
                </c:manualLayout>
              </c:layout>
              <c:showVal val="1"/>
              <c:showPercent val="1"/>
            </c:dLbl>
            <c:dLbl>
              <c:idx val="4"/>
              <c:layout>
                <c:manualLayout>
                  <c:x val="2.3141745289621797E-2"/>
                  <c:y val="-0.10621984141964141"/>
                </c:manualLayout>
              </c:layout>
              <c:showVal val="1"/>
              <c:showPercent val="1"/>
            </c:dLbl>
            <c:dLbl>
              <c:idx val="5"/>
              <c:layout>
                <c:manualLayout>
                  <c:x val="7.2060792400195334E-2"/>
                  <c:y val="-5.7971222778033807E-2"/>
                </c:manualLayout>
              </c:layout>
              <c:showVal val="1"/>
              <c:showPercent val="1"/>
            </c:dLbl>
            <c:dLbl>
              <c:idx val="6"/>
              <c:layout>
                <c:manualLayout>
                  <c:x val="1.8550597057782801E-2"/>
                  <c:y val="-3.8348444360982128E-2"/>
                </c:manualLayout>
              </c:layout>
              <c:showVal val="1"/>
              <c:showPercent val="1"/>
            </c:dLbl>
            <c:dLbl>
              <c:idx val="7"/>
              <c:layout>
                <c:manualLayout>
                  <c:x val="6.1916877988073375E-3"/>
                  <c:y val="3.4981957148747252E-2"/>
                </c:manualLayout>
              </c:layout>
              <c:showVal val="1"/>
              <c:showPercent val="1"/>
            </c:dLbl>
            <c:dLbl>
              <c:idx val="8"/>
              <c:layout>
                <c:manualLayout>
                  <c:x val="7.5412802516843833E-2"/>
                  <c:y val="0.11505251892511299"/>
                </c:manualLayout>
              </c:layout>
              <c:showVal val="1"/>
              <c:showPercent val="1"/>
            </c:dLbl>
            <c:dLbl>
              <c:idx val="9"/>
              <c:layout>
                <c:manualLayout>
                  <c:x val="4.5203281166885982E-2"/>
                  <c:y val="5.5769161367507293E-2"/>
                </c:manualLayout>
              </c:layout>
              <c:showVal val="1"/>
              <c:showPercent val="1"/>
            </c:dLbl>
            <c:dLbl>
              <c:idx val="10"/>
              <c:layout>
                <c:manualLayout>
                  <c:x val="-1.9376792448397642E-2"/>
                  <c:y val="9.4610554501100022E-2"/>
                </c:manualLayout>
              </c:layout>
              <c:showVal val="1"/>
              <c:showPercent val="1"/>
            </c:dLbl>
            <c:dLbl>
              <c:idx val="11"/>
              <c:layout>
                <c:manualLayout>
                  <c:x val="-3.9693104472848392E-2"/>
                  <c:y val="0.12863088628261055"/>
                </c:manualLayout>
              </c:layout>
              <c:showVal val="1"/>
              <c:showPercent val="1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Percent val="1"/>
            <c:showLeaderLines val="1"/>
          </c:dLbls>
          <c:cat>
            <c:strRef>
              <c:f>Лист1!$A$2:$A$13</c:f>
              <c:strCache>
                <c:ptCount val="12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 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Обслуживание государственного и муниципального долга</c:v>
                </c:pt>
                <c:pt idx="11">
                  <c:v>Межбюджетные трансферты общего характера бюджетам субъектов Российской Федерации и муниципальных образований</c:v>
                </c:pt>
              </c:strCache>
            </c:strRef>
          </c:cat>
          <c:val>
            <c:numRef>
              <c:f>Лист1!$B$2:$B$13</c:f>
              <c:numCache>
                <c:formatCode>#,##0.0</c:formatCode>
                <c:ptCount val="12"/>
                <c:pt idx="0">
                  <c:v>45958.5</c:v>
                </c:pt>
                <c:pt idx="1">
                  <c:v>1069.7</c:v>
                </c:pt>
                <c:pt idx="2">
                  <c:v>6373.6</c:v>
                </c:pt>
                <c:pt idx="3">
                  <c:v>64147.6</c:v>
                </c:pt>
                <c:pt idx="4">
                  <c:v>23661.599999999999</c:v>
                </c:pt>
                <c:pt idx="5">
                  <c:v>537653.6</c:v>
                </c:pt>
                <c:pt idx="6">
                  <c:v>87504.6</c:v>
                </c:pt>
                <c:pt idx="7">
                  <c:v>101</c:v>
                </c:pt>
                <c:pt idx="8">
                  <c:v>91341.9</c:v>
                </c:pt>
                <c:pt idx="9">
                  <c:v>9089</c:v>
                </c:pt>
                <c:pt idx="10">
                  <c:v>0.5</c:v>
                </c:pt>
                <c:pt idx="11">
                  <c:v>79562.399999999994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удельный вес,%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 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Обслуживание государственного и муниципального долга</c:v>
                </c:pt>
                <c:pt idx="11">
                  <c:v>Межбюджетные трансферты общего характера бюджетам субъектов Российской Федерации и муниципальных образований</c:v>
                </c:pt>
              </c:strCache>
            </c:strRef>
          </c:cat>
          <c:val>
            <c:numRef>
              <c:f>Лист1!$C$2:$C$13</c:f>
              <c:numCache>
                <c:formatCode>0.0</c:formatCode>
                <c:ptCount val="12"/>
                <c:pt idx="0">
                  <c:v>4.8558106805964094</c:v>
                </c:pt>
                <c:pt idx="1">
                  <c:v>0.11302067484870001</c:v>
                </c:pt>
                <c:pt idx="2">
                  <c:v>0.67341177266118957</c:v>
                </c:pt>
                <c:pt idx="3">
                  <c:v>6.7776059099976331</c:v>
                </c:pt>
                <c:pt idx="4">
                  <c:v>2.5</c:v>
                </c:pt>
                <c:pt idx="5">
                  <c:v>56.806555769685907</c:v>
                </c:pt>
                <c:pt idx="6">
                  <c:v>9.2454229637894318</c:v>
                </c:pt>
                <c:pt idx="7">
                  <c:v>1.067129864421679E-2</c:v>
                </c:pt>
                <c:pt idx="8">
                  <c:v>9.6508583527741134</c:v>
                </c:pt>
                <c:pt idx="9">
                  <c:v>0.96031122155729109</c:v>
                </c:pt>
                <c:pt idx="10">
                  <c:v>5.2828211109984105E-5</c:v>
                </c:pt>
                <c:pt idx="11">
                  <c:v>8.406278527233999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5522449218521694"/>
          <c:y val="0"/>
          <c:w val="0.33242431199081723"/>
          <c:h val="0.86761618788198736"/>
        </c:manualLayout>
      </c:layout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"/>
  <c:chart>
    <c:view3D>
      <c:perspective val="30"/>
    </c:view3D>
    <c:plotArea>
      <c:layout>
        <c:manualLayout>
          <c:layoutTarget val="inner"/>
          <c:xMode val="edge"/>
          <c:yMode val="edge"/>
          <c:x val="0.11054734136621376"/>
          <c:y val="2.6700963277725493E-2"/>
          <c:w val="0.88921873477485358"/>
          <c:h val="0.8783186716914346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dLbls>
            <c:dLbl>
              <c:idx val="0"/>
              <c:layout>
                <c:manualLayout>
                  <c:x val="1.3888887369981533E-3"/>
                  <c:y val="-2.6016078072816452E-2"/>
                </c:manualLayout>
              </c:layout>
              <c:showVal val="1"/>
            </c:dLbl>
            <c:dLbl>
              <c:idx val="1"/>
              <c:layout>
                <c:manualLayout>
                  <c:x val="2.2222219791970806E-2"/>
                  <c:y val="-3.4688104097088453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Муниципальные программы Ирбейского района </c:v>
                </c:pt>
                <c:pt idx="1">
                  <c:v>Непрограммные расходы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913378.7</c:v>
                </c:pt>
                <c:pt idx="1">
                  <c:v>47868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</c:v>
                </c:pt>
              </c:strCache>
            </c:strRef>
          </c:tx>
          <c:dLbls>
            <c:dLbl>
              <c:idx val="0"/>
              <c:layout>
                <c:manualLayout>
                  <c:x val="3.9172239810559971E-2"/>
                  <c:y val="-1.688877068226995E-2"/>
                </c:manualLayout>
              </c:layout>
              <c:showVal val="1"/>
            </c:dLbl>
            <c:dLbl>
              <c:idx val="1"/>
              <c:layout>
                <c:manualLayout>
                  <c:x val="4.0132978988081922E-2"/>
                  <c:y val="-2.9233433869656048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Муниципальные программы Ирбейского района </c:v>
                </c:pt>
                <c:pt idx="1">
                  <c:v>Непрограммные расходы 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899605</c:v>
                </c:pt>
                <c:pt idx="1">
                  <c:v>46859</c:v>
                </c:pt>
              </c:numCache>
            </c:numRef>
          </c:val>
        </c:ser>
        <c:shape val="cylinder"/>
        <c:axId val="150394368"/>
        <c:axId val="150396288"/>
        <c:axId val="0"/>
      </c:bar3DChart>
      <c:catAx>
        <c:axId val="15039436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0396288"/>
        <c:crosses val="autoZero"/>
        <c:auto val="1"/>
        <c:lblAlgn val="ctr"/>
        <c:lblOffset val="100"/>
      </c:catAx>
      <c:valAx>
        <c:axId val="1503962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0394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213048861215142"/>
          <c:y val="0.41293917495573512"/>
          <c:w val="0.16286951412188166"/>
          <c:h val="0.23699383876450314"/>
        </c:manualLayout>
      </c:layout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16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0.61569711597860255"/>
          <c:h val="0.9459803516719219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explosion val="10"/>
          <c:dPt>
            <c:idx val="3"/>
            <c:explosion val="18"/>
          </c:dPt>
          <c:dLbls>
            <c:dLbl>
              <c:idx val="0"/>
              <c:layout>
                <c:manualLayout>
                  <c:x val="-6.0345229833425981E-2"/>
                  <c:y val="7.9323440513616617E-2"/>
                </c:manualLayout>
              </c:layout>
              <c:showVal val="1"/>
            </c:dLbl>
            <c:dLbl>
              <c:idx val="1"/>
              <c:layout>
                <c:manualLayout>
                  <c:x val="-3.6353219962302744E-2"/>
                  <c:y val="4.1553568879867699E-2"/>
                </c:manualLayout>
              </c:layout>
              <c:showVal val="1"/>
            </c:dLbl>
            <c:dLbl>
              <c:idx val="2"/>
              <c:layout>
                <c:manualLayout>
                  <c:x val="-2.5458520820108065E-3"/>
                  <c:y val="-1.4988114469906621E-2"/>
                </c:manualLayout>
              </c:layout>
              <c:showVal val="1"/>
            </c:dLbl>
            <c:dLbl>
              <c:idx val="3"/>
              <c:layout>
                <c:manualLayout>
                  <c:x val="2.10034133331716E-2"/>
                  <c:y val="-0.11252732320720343"/>
                </c:manualLayout>
              </c:layout>
              <c:showVal val="1"/>
            </c:dLbl>
            <c:dLbl>
              <c:idx val="4"/>
              <c:layout>
                <c:manualLayout>
                  <c:x val="-1.5692896264664833E-2"/>
                  <c:y val="-0.14914145675422733"/>
                </c:manualLayout>
              </c:layout>
              <c:showVal val="1"/>
            </c:dLbl>
            <c:dLbl>
              <c:idx val="5"/>
              <c:layout>
                <c:manualLayout>
                  <c:x val="4.4430069415155098E-4"/>
                  <c:y val="-9.2647454463010231E-2"/>
                </c:manualLayout>
              </c:layout>
              <c:showVal val="1"/>
            </c:dLbl>
            <c:dLbl>
              <c:idx val="6"/>
              <c:layout>
                <c:manualLayout>
                  <c:x val="2.117450160137169E-2"/>
                  <c:y val="-2.4229082540648882E-2"/>
                </c:manualLayout>
              </c:layout>
              <c:showVal val="1"/>
            </c:dLbl>
            <c:dLbl>
              <c:idx val="7"/>
              <c:layout>
                <c:manualLayout>
                  <c:x val="5.2057041653872912E-2"/>
                  <c:y val="1.379340397287428E-2"/>
                </c:manualLayout>
              </c:layout>
              <c:showVal val="1"/>
            </c:dLbl>
            <c:dLbl>
              <c:idx val="8"/>
              <c:layout>
                <c:manualLayout>
                  <c:x val="8.9866188557845991E-2"/>
                  <c:y val="3.4847275359060494E-2"/>
                </c:manualLayout>
              </c:layout>
              <c:showVal val="1"/>
            </c:dLbl>
            <c:dLbl>
              <c:idx val="9"/>
              <c:layout>
                <c:manualLayout>
                  <c:x val="9.114241498822899E-2"/>
                  <c:y val="0.13202727230242051"/>
                </c:manualLayout>
              </c:layout>
              <c:showVal val="1"/>
            </c:dLbl>
            <c:dLbl>
              <c:idx val="10"/>
              <c:layout>
                <c:manualLayout>
                  <c:x val="3.7485594938431806E-3"/>
                  <c:y val="0.17481581217578468"/>
                </c:manualLayout>
              </c:layout>
              <c:showVal val="1"/>
            </c:dLbl>
            <c:dLbl>
              <c:idx val="11"/>
              <c:layout>
                <c:manualLayout>
                  <c:x val="-2.4011243174737879E-2"/>
                  <c:y val="9.5255387328079894E-2"/>
                </c:manualLayout>
              </c:layout>
              <c:showVal val="1"/>
            </c:dLbl>
            <c:dLbl>
              <c:idx val="12"/>
              <c:layout>
                <c:manualLayout>
                  <c:x val="2.4738239290065758E-2"/>
                  <c:y val="9.5552209811814545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Лист1!$A$2:$A$14</c:f>
              <c:strCache>
                <c:ptCount val="13"/>
                <c:pt idx="0">
                  <c:v>Реформирование и модернизация жилищно-коммунального хозяйства и  повышение энергетической эффективности</c:v>
                </c:pt>
                <c:pt idx="1">
                  <c:v>Молодежь Ирбейского района в ХХI веке</c:v>
                </c:pt>
                <c:pt idx="2">
                  <c:v>Развитие транспортной системы</c:v>
                </c:pt>
                <c:pt idx="3">
                  <c:v>Развитие образования</c:v>
                </c:pt>
                <c:pt idx="4">
                  <c:v>Развитие культуры</c:v>
                </c:pt>
                <c:pt idx="5">
                  <c:v>Развитие физической культуры и спорта в Ирбейском районе</c:v>
                </c:pt>
                <c:pt idx="6">
                  <c:v>Система социальной поддержки населения</c:v>
                </c:pt>
                <c:pt idx="7">
                  <c:v>Управление муниципальными финансами</c:v>
                </c:pt>
                <c:pt idx="8">
                  <c:v>Защита населения и территории Ирбейского района от чрезвычайных ситуаций природного и техногенного характера</c:v>
                </c:pt>
                <c:pt idx="9">
                  <c:v>Развитие малого и среднего предпринимательства на территории Ирбейского района </c:v>
                </c:pt>
                <c:pt idx="10">
                  <c:v>Развитие сельского хозяйства</c:v>
                </c:pt>
                <c:pt idx="11">
                  <c:v>Профилактика правонарушений на территории района</c:v>
                </c:pt>
                <c:pt idx="12">
                  <c:v>Создание условий для обеспечения доступным жильем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39542.300000000003</c:v>
                </c:pt>
                <c:pt idx="1">
                  <c:v>3848.3</c:v>
                </c:pt>
                <c:pt idx="2">
                  <c:v>39545.5</c:v>
                </c:pt>
                <c:pt idx="3">
                  <c:v>583126</c:v>
                </c:pt>
                <c:pt idx="4">
                  <c:v>88274.1</c:v>
                </c:pt>
                <c:pt idx="5">
                  <c:v>9089.1</c:v>
                </c:pt>
                <c:pt idx="6">
                  <c:v>41679.9</c:v>
                </c:pt>
                <c:pt idx="7">
                  <c:v>83507.399999999994</c:v>
                </c:pt>
                <c:pt idx="8">
                  <c:v>6135.8</c:v>
                </c:pt>
                <c:pt idx="9">
                  <c:v>153.30000000000001</c:v>
                </c:pt>
                <c:pt idx="10">
                  <c:v>3134.9</c:v>
                </c:pt>
                <c:pt idx="11">
                  <c:v>68.400000000000006</c:v>
                </c:pt>
                <c:pt idx="12">
                  <c:v>1500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7003924965695771"/>
          <c:y val="0.14380786249027144"/>
          <c:w val="0.32996075034304401"/>
          <c:h val="0.83990528432619205"/>
        </c:manualLayout>
      </c:layout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0.75815</cdr:x>
      <cdr:y>0.04323</cdr:y>
    </cdr:from>
    <cdr:to>
      <cdr:x>1</cdr:x>
      <cdr:y>0.1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595342" y="237232"/>
          <a:ext cx="1784895" cy="3115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Тыс. рублей</a:t>
          </a:r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0.05818</cdr:x>
      <cdr:y>0.04088</cdr:y>
    </cdr:from>
    <cdr:to>
      <cdr:x>0.12634</cdr:x>
      <cdr:y>0.2677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128672" y="610862"/>
          <a:ext cx="1328697" cy="5859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Тыс. рублей</a:t>
          </a:r>
          <a:endParaRPr lang="ru-RU" sz="1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0.8228</cdr:x>
      <cdr:y>0.90244</cdr:y>
    </cdr:from>
    <cdr:to>
      <cdr:x>0.98902</cdr:x>
      <cdr:y>0.97561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072362" y="5286436"/>
          <a:ext cx="1428760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 dirty="0" smtClean="0"/>
        </a:p>
        <a:p xmlns:a="http://schemas.openxmlformats.org/drawingml/2006/main"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0.81141</cdr:x>
      <cdr:y>0.14852</cdr:y>
    </cdr:from>
    <cdr:to>
      <cdr:x>0.9767</cdr:x>
      <cdr:y>0.19827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069158" y="859745"/>
          <a:ext cx="1440040" cy="28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Тыс.рублей</a:t>
          </a:r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2B3AB-1C1D-455D-A572-55301BA30726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4DA1D-B00F-4327-A148-194A6F2AD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4DA1D-B00F-4327-A148-194A6F2AD121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4DA1D-B00F-4327-A148-194A6F2AD12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="" xmlns:p14="http://schemas.microsoft.com/office/powerpoint/2010/main" val="7474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7126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2486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67807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27849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36019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30551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8806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43692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125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2276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5675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2844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8104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55300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469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4328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868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1"/>
            <a:ext cx="7704667" cy="13407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параметры бюджета на</a:t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01.01.2020 </a:t>
            </a: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г. (тыс.руб.)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82663" y="1268760"/>
          <a:ext cx="8161337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1"/>
            <a:ext cx="7704667" cy="57147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Муниципальные программы за 2019 год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357166"/>
          <a:ext cx="8786842" cy="6333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1"/>
            <a:ext cx="7704667" cy="1000107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Непрограммные расходы за 2019</a:t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год, тыс.руб.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857232"/>
          <a:ext cx="9144001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9333" y="0"/>
            <a:ext cx="7704667" cy="836711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Отчет об исполнении районного бюджета по состоянию на 01.01.2020 года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857224" y="1142984"/>
          <a:ext cx="8001024" cy="5357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1502"/>
                <a:gridCol w="1273019"/>
                <a:gridCol w="1347902"/>
                <a:gridCol w="898601"/>
              </a:tblGrid>
              <a:tr h="5650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latin typeface="Times New Roman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latin typeface="Times New Roman"/>
                        </a:rPr>
                        <a:t>Утвержденные бюджетные назначения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latin typeface="Times New Roman"/>
                        </a:rPr>
                        <a:t>Исполнено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latin typeface="Times New Roman"/>
                        </a:rPr>
                        <a:t>% исполнения</a:t>
                      </a:r>
                    </a:p>
                  </a:txBody>
                  <a:tcPr marL="9525" marR="9525" marT="9525" marB="0" anchor="ctr"/>
                </a:tc>
              </a:tr>
              <a:tr h="212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212150">
                <a:tc gridSpan="4"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latin typeface="Times New Roman"/>
                        </a:rPr>
                        <a:t>ДОХОДЫ</a:t>
                      </a: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Налоговые и неналоговые доходы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80088,6</a:t>
                      </a:r>
                      <a:endParaRPr lang="ru-RU" sz="1200" b="0" i="0" u="none" strike="noStrike" dirty="0" smtClean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79305,3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99,0</a:t>
                      </a:r>
                      <a:endParaRPr lang="ru-RU" sz="1200" b="0" i="0" u="none" strike="noStrike" dirty="0" smtClean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1215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 dirty="0">
                          <a:latin typeface="Times New Roman"/>
                        </a:rPr>
                        <a:t>Безвозмездные поступления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873862,9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865283,3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99,0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12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latin typeface="Times New Roman"/>
                        </a:rPr>
                        <a:t>Всего доходов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953951,5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944588,6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99,0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1215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latin typeface="Times New Roman"/>
                        </a:rPr>
                        <a:t>РАСХОДЫ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15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46868,7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45958,5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980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215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latin typeface="Times New Roman"/>
                        </a:rPr>
                        <a:t>Национальная оборона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1069,7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1069,7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100,0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6629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7110,0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6373,6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89,6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3987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64198,6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64147,6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99,9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215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23777,2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23661,6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99,5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215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latin typeface="Times New Roman"/>
                        </a:rPr>
                        <a:t>Охрана окружающей среды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215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547061,7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537653,6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98,3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215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Культура</a:t>
                      </a:r>
                      <a:r>
                        <a:rPr lang="ru-RU" sz="1200" b="0" i="0" u="none" strike="noStrike" baseline="0" dirty="0" smtClean="0">
                          <a:latin typeface="Times New Roman"/>
                        </a:rPr>
                        <a:t> и </a:t>
                      </a:r>
                      <a:r>
                        <a:rPr lang="ru-RU" sz="1200" b="0" i="0" u="none" strike="noStrike" dirty="0" smtClean="0">
                          <a:latin typeface="Times New Roman"/>
                        </a:rPr>
                        <a:t>кинематография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87852,4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87504,6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99,6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215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latin typeface="Times New Roman"/>
                        </a:rPr>
                        <a:t>Здравоохранение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101,0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101,0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100,0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215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94251,7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91341,9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96,9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215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9392,8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9089,0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96,8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215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latin typeface="Times New Roman"/>
                        </a:rPr>
                        <a:t>Средства массовой информации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6629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latin typeface="Times New Roman"/>
                        </a:rPr>
                        <a:t>Обслуживание государственного и муниципального долга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0,5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0,5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100,0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1379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latin typeface="Times New Roman"/>
                        </a:rPr>
                        <a:t>Межбюджетные трансферты общего характера бюджетам муниципальных образований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79562,4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79562,4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100,0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1215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latin typeface="Times New Roman"/>
                        </a:rPr>
                        <a:t>Всего расходов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Times New Roman"/>
                        </a:rPr>
                        <a:t>961246,7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latin typeface="Times New Roman"/>
                        </a:rPr>
                        <a:t>946464,0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/>
                        </a:rPr>
                        <a:t>98,5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858148" y="785794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61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ctrTitle"/>
          </p:nvPr>
        </p:nvSpPr>
        <p:spPr>
          <a:xfrm>
            <a:off x="1763688" y="214291"/>
            <a:ext cx="7380312" cy="78581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районного бюджета по доходам</a:t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за 2019 год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/>
        </p:nvGraphicFramePr>
        <p:xfrm>
          <a:off x="1928794" y="714356"/>
          <a:ext cx="7429552" cy="6591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0"/>
            <a:ext cx="8161867" cy="90872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налоговых доходов районного бюджета в разрезе источников за 2019 год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82663" y="980728"/>
          <a:ext cx="8161337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982133" y="142852"/>
            <a:ext cx="7947585" cy="857256"/>
          </a:xfrm>
        </p:spPr>
        <p:txBody>
          <a:bodyPr>
            <a:noAutofit/>
          </a:bodyPr>
          <a:lstStyle/>
          <a:p>
            <a:pPr eaLnBrk="1" hangingPunct="1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неналоговых доходов районного бюджета в разрезе источников  за 2019 год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000084"/>
          <a:ext cx="8595474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>
          <a:xfrm>
            <a:off x="982133" y="1"/>
            <a:ext cx="7704667" cy="1124743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безвозмездных поступлений в районный бюджет за 2019 год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31800" y="1069057"/>
          <a:ext cx="8712200" cy="5788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1"/>
            <a:ext cx="7704667" cy="785793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районного бюджета за 2019 год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928670"/>
          <a:ext cx="8501122" cy="5929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1"/>
            <a:ext cx="7704667" cy="571479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районного бюджета за 2019 год (исполнено)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714356"/>
          <a:ext cx="8929750" cy="6262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1"/>
            <a:ext cx="7704667" cy="1000107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по муниципальным программам и непрограммным расходам за 2019 год, тыс.руб.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857232"/>
          <a:ext cx="9144001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2409</TotalTime>
  <Words>420</Words>
  <Application>Microsoft Office PowerPoint</Application>
  <PresentationFormat>Экран (4:3)</PresentationFormat>
  <Paragraphs>200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Параллакс</vt:lpstr>
      <vt:lpstr>Основные параметры бюджета на 01.01.2020 г. (тыс.руб.)</vt:lpstr>
      <vt:lpstr>Отчет об исполнении районного бюджета по состоянию на 01.01.2020 года</vt:lpstr>
      <vt:lpstr>Исполнение районного бюджета по доходам  за 2019 год</vt:lpstr>
      <vt:lpstr>Исполнение налоговых доходов районного бюджета в разрезе источников за 2019 год</vt:lpstr>
      <vt:lpstr>Исполнение неналоговых доходов районного бюджета в разрезе источников  за 2019 год</vt:lpstr>
      <vt:lpstr>Исполнение безвозмездных поступлений в районный бюджет за 2019 год</vt:lpstr>
      <vt:lpstr>Расходы районного бюджета за 2019 год  </vt:lpstr>
      <vt:lpstr>Расходы районного бюджета за 2019 год (исполнено)</vt:lpstr>
      <vt:lpstr>Расходы по муниципальным программам и непрограммным расходам за 2019 год, тыс.руб.</vt:lpstr>
      <vt:lpstr>Муниципальные программы за 2019 год</vt:lpstr>
      <vt:lpstr> Непрограммные расходы за 2019  год, тыс.руб.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Ирбейского района</dc:title>
  <cp:lastModifiedBy>Пользователь Windows</cp:lastModifiedBy>
  <cp:revision>276</cp:revision>
  <dcterms:modified xsi:type="dcterms:W3CDTF">2020-03-16T06:25:27Z</dcterms:modified>
</cp:coreProperties>
</file>