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notesMasterIdLst>
    <p:notesMasterId r:id="rId13"/>
  </p:notesMasterIdLst>
  <p:sldIdLst>
    <p:sldId id="270" r:id="rId2"/>
    <p:sldId id="263" r:id="rId3"/>
    <p:sldId id="265" r:id="rId4"/>
    <p:sldId id="269" r:id="rId5"/>
    <p:sldId id="267" r:id="rId6"/>
    <p:sldId id="268" r:id="rId7"/>
    <p:sldId id="271" r:id="rId8"/>
    <p:sldId id="272" r:id="rId9"/>
    <p:sldId id="273" r:id="rId10"/>
    <p:sldId id="276" r:id="rId11"/>
    <p:sldId id="27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F54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0" autoAdjust="0"/>
    <p:restoredTop sz="94519" autoAdjust="0"/>
  </p:normalViewPr>
  <p:slideViewPr>
    <p:cSldViewPr>
      <p:cViewPr varScale="1">
        <p:scale>
          <a:sx n="83" d="100"/>
          <a:sy n="83" d="100"/>
        </p:scale>
        <p:origin x="-1416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view3D>
      <c:rotY val="60"/>
      <c:rAngAx val="1"/>
    </c:view3D>
    <c:plotArea>
      <c:layout>
        <c:manualLayout>
          <c:layoutTarget val="inner"/>
          <c:xMode val="edge"/>
          <c:yMode val="edge"/>
          <c:x val="0.11003307423771445"/>
          <c:y val="2.8362088897029441E-2"/>
          <c:w val="0.85853874187525336"/>
          <c:h val="0.8813243723670346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9.1810937350093547E-2"/>
                  <c:y val="-3.0983794593393652E-2"/>
                </c:manualLayout>
              </c:layout>
              <c:showVal val="1"/>
            </c:dLbl>
            <c:dLbl>
              <c:idx val="1"/>
              <c:layout>
                <c:manualLayout>
                  <c:x val="8.5586467021274495E-2"/>
                  <c:y val="-3.3367163408270166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947934.4</c:v>
                </c:pt>
                <c:pt idx="1">
                  <c:v>945954.1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 на 01.01.2021 г.</c:v>
                </c:pt>
              </c:strCache>
            </c:strRef>
          </c:tx>
          <c:dLbls>
            <c:dLbl>
              <c:idx val="0"/>
              <c:layout>
                <c:manualLayout>
                  <c:x val="9.6479290096708359E-2"/>
                  <c:y val="-3.8133901038022812E-2"/>
                </c:manualLayout>
              </c:layout>
              <c:showVal val="1"/>
            </c:dLbl>
            <c:dLbl>
              <c:idx val="1"/>
              <c:layout>
                <c:manualLayout>
                  <c:x val="9.1810937350093547E-2"/>
                  <c:y val="-3.3367163408270145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Лист1!$C$2:$C$3</c:f>
              <c:numCache>
                <c:formatCode>#,##0.00</c:formatCode>
                <c:ptCount val="2"/>
                <c:pt idx="0">
                  <c:v>947489.8</c:v>
                </c:pt>
                <c:pt idx="1">
                  <c:v>930050</c:v>
                </c:pt>
              </c:numCache>
            </c:numRef>
          </c:val>
        </c:ser>
        <c:dLbls>
          <c:showVal val="1"/>
        </c:dLbls>
        <c:shape val="box"/>
        <c:axId val="115596288"/>
        <c:axId val="117588736"/>
        <c:axId val="0"/>
      </c:bar3DChart>
      <c:catAx>
        <c:axId val="115596288"/>
        <c:scaling>
          <c:orientation val="minMax"/>
        </c:scaling>
        <c:axPos val="b"/>
        <c:tickLblPos val="nextTo"/>
        <c:txPr>
          <a:bodyPr/>
          <a:lstStyle/>
          <a:p>
            <a:pPr>
              <a:defRPr b="1" i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7588736"/>
        <c:crosses val="autoZero"/>
        <c:auto val="1"/>
        <c:lblAlgn val="ctr"/>
        <c:lblOffset val="100"/>
      </c:catAx>
      <c:valAx>
        <c:axId val="117588736"/>
        <c:scaling>
          <c:orientation val="minMax"/>
        </c:scaling>
        <c:axPos val="l"/>
        <c:majorGridlines/>
        <c:numFmt formatCode="#,##0.00" sourceLinked="1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55962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6472041284413039"/>
          <c:y val="2.9353345123815426E-2"/>
          <c:w val="0.23372346957367401"/>
          <c:h val="0.24296624699357741"/>
        </c:manualLayout>
      </c:layout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view3D>
      <c:perspective val="30"/>
    </c:view3D>
    <c:plotArea>
      <c:layout>
        <c:manualLayout>
          <c:layoutTarget val="inner"/>
          <c:xMode val="edge"/>
          <c:yMode val="edge"/>
          <c:x val="8.6936232837244873E-2"/>
          <c:y val="1.3692924241317217E-2"/>
          <c:w val="0.88921873477485358"/>
          <c:h val="0.8783186716914346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исполнено</c:v>
                </c:pt>
              </c:strCache>
            </c:strRef>
          </c:tx>
          <c:dLbls>
            <c:dLbl>
              <c:idx val="0"/>
              <c:layout>
                <c:manualLayout>
                  <c:x val="-1.5277776106979866E-2"/>
                  <c:y val="-5.2032156145632676E-2"/>
                </c:manualLayout>
              </c:layout>
              <c:showVal val="1"/>
              <c:showCatName val="1"/>
            </c:dLbl>
            <c:dLbl>
              <c:idx val="1"/>
              <c:layout>
                <c:manualLayout>
                  <c:x val="-0.12083332011884071"/>
                  <c:y val="0"/>
                </c:manualLayout>
              </c:layout>
              <c:showVal val="1"/>
              <c:showCatName val="1"/>
            </c:dLbl>
            <c:dLbl>
              <c:idx val="2"/>
              <c:layout>
                <c:manualLayout>
                  <c:x val="6.9444436849909049E-3"/>
                  <c:y val="-4.9864149639564662E-2"/>
                </c:manualLayout>
              </c:layout>
              <c:showVal val="1"/>
              <c:showCatName val="1"/>
            </c:dLbl>
            <c:dLbl>
              <c:idx val="3"/>
              <c:layout>
                <c:manualLayout>
                  <c:x val="-1.0185066412563648E-16"/>
                  <c:y val="-3.6856110603156529E-2"/>
                </c:manualLayout>
              </c:layout>
              <c:showVal val="1"/>
              <c:showCatName val="1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</c:dLbls>
          <c:cat>
            <c:strRef>
              <c:f>Лист1!$A$2:$A$4</c:f>
              <c:strCache>
                <c:ptCount val="3"/>
                <c:pt idx="0">
                  <c:v>Непрограммные расходы представительного органа власти</c:v>
                </c:pt>
                <c:pt idx="1">
                  <c:v>Непрограммные расходы  главы муниципального образования и местных администраций</c:v>
                </c:pt>
                <c:pt idx="2">
                  <c:v>Непрограммные расходы контрольно-счетного органа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3233.3</c:v>
                </c:pt>
                <c:pt idx="1">
                  <c:v>65459.3</c:v>
                </c:pt>
                <c:pt idx="2">
                  <c:v>706.1</c:v>
                </c:pt>
              </c:numCache>
            </c:numRef>
          </c:val>
        </c:ser>
        <c:shape val="cylinder"/>
        <c:axId val="161728768"/>
        <c:axId val="161734656"/>
        <c:axId val="0"/>
      </c:bar3DChart>
      <c:catAx>
        <c:axId val="161728768"/>
        <c:scaling>
          <c:orientation val="minMax"/>
        </c:scaling>
        <c:delete val="1"/>
        <c:axPos val="b"/>
        <c:tickLblPos val="nextTo"/>
        <c:crossAx val="161734656"/>
        <c:crosses val="autoZero"/>
        <c:auto val="1"/>
        <c:lblAlgn val="ctr"/>
        <c:lblOffset val="100"/>
      </c:catAx>
      <c:valAx>
        <c:axId val="16173465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17287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649082715542167"/>
          <c:y val="5.0882088442374393E-2"/>
          <c:w val="0.16286951412188166"/>
          <c:h val="0.23699383876450331"/>
        </c:manualLayout>
      </c:layout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1"/>
  <c:chart>
    <c:autoTitleDeleted val="1"/>
    <c:plotArea>
      <c:layout>
        <c:manualLayout>
          <c:layoutTarget val="inner"/>
          <c:xMode val="edge"/>
          <c:yMode val="edge"/>
          <c:x val="0.18241418219751515"/>
          <c:y val="0.11561972327115508"/>
          <c:w val="0.79285169140282163"/>
          <c:h val="0.7363034348122764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Утвержденные  назначения</c:v>
                </c:pt>
              </c:strCache>
            </c:strRef>
          </c:tx>
          <c:dLbls>
            <c:dLbl>
              <c:idx val="0"/>
              <c:layout>
                <c:manualLayout>
                  <c:x val="1.2367063199831536E-2"/>
                  <c:y val="-0.1379758170428966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-1.5458828999789136E-3"/>
                  <c:y val="-4.7760859745618056E-2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-6.183531599915768E-3"/>
                  <c:y val="-0.15389652148006017"/>
                </c:manualLayout>
              </c:layout>
              <c:dLblPos val="inEnd"/>
              <c:showLegendKey val="1"/>
              <c:showVal val="1"/>
            </c:dLbl>
            <c:dLbl>
              <c:idx val="3"/>
              <c:layout>
                <c:manualLayout>
                  <c:x val="9.2752973998737089E-3"/>
                  <c:y val="-7.6948051812384649E-2"/>
                </c:manualLayout>
              </c:layout>
              <c:showLegendKey val="1"/>
              <c:showVal val="1"/>
            </c:dLbl>
            <c:dLbl>
              <c:idx val="4"/>
              <c:layout>
                <c:manualLayout>
                  <c:x val="-1.545882899978942E-3"/>
                  <c:y val="-6.8987908521448302E-2"/>
                </c:manualLayout>
              </c:layout>
              <c:showLegendKey val="1"/>
              <c:showVal val="1"/>
            </c:dLbl>
            <c:dLbl>
              <c:idx val="5"/>
              <c:layout>
                <c:manualLayout>
                  <c:x val="-1.3912946099810477E-2"/>
                  <c:y val="-4.7760859745618056E-2"/>
                </c:manualLayout>
              </c:layout>
              <c:showLegendKey val="1"/>
              <c:showVal val="1"/>
            </c:dLbl>
            <c:dLbl>
              <c:idx val="6"/>
              <c:layout>
                <c:manualLayout>
                  <c:x val="-7.7294144998947094E-3"/>
                  <c:y val="-0.19900379120105399"/>
                </c:manualLayout>
              </c:layout>
              <c:showLegendKey val="1"/>
              <c:showVal val="1"/>
            </c:dLbl>
            <c:dLbl>
              <c:idx val="7"/>
              <c:layout>
                <c:manualLayout>
                  <c:x val="9.2752973998736516E-3"/>
                  <c:y val="0.16716342696495406"/>
                </c:manualLayout>
              </c:layout>
              <c:showLegendKey val="1"/>
              <c:showVal val="1"/>
            </c:dLbl>
            <c:txPr>
              <a:bodyPr/>
              <a:lstStyle/>
              <a:p>
                <a:pPr>
                  <a:defRPr sz="1700" baseline="0"/>
                </a:pPr>
                <a:endParaRPr lang="ru-RU"/>
              </a:p>
            </c:txPr>
            <c:showLegendKey val="1"/>
            <c:showVal val="1"/>
          </c:dLbls>
          <c:cat>
            <c:strRef>
              <c:f>Лист1!$A$2:$A$9</c:f>
              <c:strCache>
                <c:ptCount val="8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дотации</c:v>
                </c:pt>
                <c:pt idx="3">
                  <c:v>субсидии</c:v>
                </c:pt>
                <c:pt idx="4">
                  <c:v>субвенции</c:v>
                </c:pt>
                <c:pt idx="5">
                  <c:v>иные МБТ</c:v>
                </c:pt>
                <c:pt idx="6">
                  <c:v>доходы бюджета от возврата целевых остатков</c:v>
                </c:pt>
                <c:pt idx="7">
                  <c:v>возврат остатков</c:v>
                </c:pt>
              </c:strCache>
            </c:strRef>
          </c:cat>
          <c:val>
            <c:numRef>
              <c:f>Лист1!$B$2:$B$9</c:f>
              <c:numCache>
                <c:formatCode>#,##0.00</c:formatCode>
                <c:ptCount val="8"/>
                <c:pt idx="0">
                  <c:v>61404.2</c:v>
                </c:pt>
                <c:pt idx="1">
                  <c:v>23887.3</c:v>
                </c:pt>
                <c:pt idx="2">
                  <c:v>358309.1</c:v>
                </c:pt>
                <c:pt idx="3">
                  <c:v>114246.6</c:v>
                </c:pt>
                <c:pt idx="4">
                  <c:v>381369.9</c:v>
                </c:pt>
                <c:pt idx="5">
                  <c:v>12706.3</c:v>
                </c:pt>
                <c:pt idx="6">
                  <c:v>128.30000000000001</c:v>
                </c:pt>
                <c:pt idx="7">
                  <c:v>-4117.3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 </c:v>
                </c:pt>
              </c:strCache>
            </c:strRef>
          </c:tx>
          <c:dLbls>
            <c:dLbl>
              <c:idx val="0"/>
              <c:layout>
                <c:manualLayout>
                  <c:x val="-1.3912946099810477E-2"/>
                  <c:y val="-7.1641289618427084E-2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-2.4734126399663041E-2"/>
                  <c:y val="2.6533810969787807E-3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-3.864707249947355E-2"/>
                  <c:y val="2.6533810969787807E-3"/>
                </c:manualLayout>
              </c:layout>
              <c:showLegendKey val="1"/>
              <c:showVal val="1"/>
            </c:dLbl>
            <c:dLbl>
              <c:idx val="3"/>
              <c:layout>
                <c:manualLayout>
                  <c:x val="-1.7004711899768304E-2"/>
                  <c:y val="-1.8573667678851467E-2"/>
                </c:manualLayout>
              </c:layout>
              <c:showLegendKey val="1"/>
              <c:showVal val="1"/>
            </c:dLbl>
            <c:dLbl>
              <c:idx val="4"/>
              <c:layout>
                <c:manualLayout>
                  <c:x val="-4.6376486999368256E-2"/>
                  <c:y val="-7.9601432909363421E-3"/>
                </c:manualLayout>
              </c:layout>
              <c:showLegendKey val="1"/>
              <c:showVal val="1"/>
              <c:separator>. </c:separator>
            </c:dLbl>
            <c:dLbl>
              <c:idx val="5"/>
              <c:layout>
                <c:manualLayout>
                  <c:x val="-3.864707249947355E-2"/>
                  <c:y val="0"/>
                </c:manualLayout>
              </c:layout>
              <c:showLegendKey val="1"/>
              <c:showVal val="1"/>
            </c:dLbl>
            <c:dLbl>
              <c:idx val="6"/>
              <c:layout>
                <c:manualLayout>
                  <c:x val="-5.1014135699305081E-2"/>
                  <c:y val="-0.13532243594591783"/>
                </c:manualLayout>
              </c:layout>
              <c:showLegendKey val="1"/>
              <c:showVal val="1"/>
            </c:dLbl>
            <c:dLbl>
              <c:idx val="7"/>
              <c:layout>
                <c:manualLayout>
                  <c:x val="0"/>
                  <c:y val="0.12205573938866936"/>
                </c:manualLayout>
              </c:layout>
              <c:showLegendKey val="1"/>
              <c:showVal val="1"/>
            </c:dLbl>
            <c:showLegendKey val="1"/>
            <c:showVal val="1"/>
          </c:dLbls>
          <c:cat>
            <c:strRef>
              <c:f>Лист1!$A$2:$A$9</c:f>
              <c:strCache>
                <c:ptCount val="8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дотации</c:v>
                </c:pt>
                <c:pt idx="3">
                  <c:v>субсидии</c:v>
                </c:pt>
                <c:pt idx="4">
                  <c:v>субвенции</c:v>
                </c:pt>
                <c:pt idx="5">
                  <c:v>иные МБТ</c:v>
                </c:pt>
                <c:pt idx="6">
                  <c:v>доходы бюджета от возврата целевых остатков</c:v>
                </c:pt>
                <c:pt idx="7">
                  <c:v>возврат остатков</c:v>
                </c:pt>
              </c:strCache>
            </c:strRef>
          </c:cat>
          <c:val>
            <c:numRef>
              <c:f>Лист1!$C$2:$C$9</c:f>
              <c:numCache>
                <c:formatCode>#,##0.00</c:formatCode>
                <c:ptCount val="8"/>
                <c:pt idx="0">
                  <c:v>63777.9</c:v>
                </c:pt>
                <c:pt idx="1">
                  <c:v>25164</c:v>
                </c:pt>
                <c:pt idx="2">
                  <c:v>358309.1</c:v>
                </c:pt>
                <c:pt idx="3">
                  <c:v>110983.1</c:v>
                </c:pt>
                <c:pt idx="4">
                  <c:v>380918.7</c:v>
                </c:pt>
                <c:pt idx="5">
                  <c:v>12325.9</c:v>
                </c:pt>
                <c:pt idx="6">
                  <c:v>150.19999999999999</c:v>
                </c:pt>
                <c:pt idx="7">
                  <c:v>-4139.1000000000004</c:v>
                </c:pt>
              </c:numCache>
            </c:numRef>
          </c:val>
        </c:ser>
        <c:axId val="134691840"/>
        <c:axId val="134705920"/>
      </c:barChart>
      <c:valAx>
        <c:axId val="134705920"/>
        <c:scaling>
          <c:orientation val="minMax"/>
        </c:scaling>
        <c:delete val="1"/>
        <c:axPos val="l"/>
        <c:numFmt formatCode="#,##0.00" sourceLinked="1"/>
        <c:majorTickMark val="none"/>
        <c:tickLblPos val="none"/>
        <c:crossAx val="134691840"/>
        <c:crosses val="autoZero"/>
        <c:crossBetween val="between"/>
      </c:valAx>
      <c:catAx>
        <c:axId val="13469184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090" b="1" i="0" baseline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4705920"/>
        <c:crosses val="autoZero"/>
        <c:auto val="1"/>
        <c:lblAlgn val="ctr"/>
        <c:lblOffset val="100"/>
      </c:cat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1"/>
  <c:chart>
    <c:autoTitleDeleted val="1"/>
    <c:view3D>
      <c:rotX val="30"/>
      <c:rotY val="8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Утвержденные назначения</c:v>
                </c:pt>
              </c:strCache>
            </c:strRef>
          </c:tx>
          <c:dLbls>
            <c:dLbl>
              <c:idx val="0"/>
              <c:layout>
                <c:manualLayout>
                  <c:x val="9.3367054932298587E-3"/>
                  <c:y val="-3.8556863090248264E-2"/>
                </c:manualLayout>
              </c:layout>
              <c:showVal val="1"/>
            </c:dLbl>
            <c:dLbl>
              <c:idx val="1"/>
              <c:layout>
                <c:manualLayout>
                  <c:x val="2.64539988974846E-2"/>
                  <c:y val="-3.9193156027396675E-2"/>
                </c:manualLayout>
              </c:layout>
              <c:showVal val="1"/>
            </c:dLbl>
            <c:dLbl>
              <c:idx val="2"/>
              <c:layout>
                <c:manualLayout>
                  <c:x val="4.5127409883944314E-2"/>
                  <c:y val="-5.933052893112916E-2"/>
                </c:manualLayout>
              </c:layout>
              <c:showVal val="1"/>
            </c:dLbl>
            <c:dLbl>
              <c:idx val="3"/>
              <c:layout>
                <c:manualLayout>
                  <c:x val="5.6020232959379093E-2"/>
                  <c:y val="-4.787797748302134E-2"/>
                </c:manualLayout>
              </c:layout>
              <c:showVal val="1"/>
            </c:dLbl>
            <c:dLbl>
              <c:idx val="4"/>
              <c:layout>
                <c:manualLayout>
                  <c:x val="6.8469173617018889E-2"/>
                  <c:y val="-5.7517238344368726E-2"/>
                </c:manualLayout>
              </c:layout>
              <c:showVal val="1"/>
            </c:dLbl>
            <c:dLbl>
              <c:idx val="5"/>
              <c:layout>
                <c:manualLayout>
                  <c:x val="3.7346821972919414E-2"/>
                  <c:y val="-3.4294029058499584E-2"/>
                </c:manualLayout>
              </c:layout>
              <c:showVal val="1"/>
            </c:dLbl>
            <c:dLbl>
              <c:idx val="6"/>
              <c:layout>
                <c:manualLayout>
                  <c:x val="4.0459057137329363E-2"/>
                  <c:y val="-2.6945308545964382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Лист1!$A$2:$A$7</c:f>
              <c:strCache>
                <c:ptCount val="5"/>
                <c:pt idx="0">
                  <c:v>прибыль</c:v>
                </c:pt>
                <c:pt idx="1">
                  <c:v>НДФЛ</c:v>
                </c:pt>
                <c:pt idx="2">
                  <c:v>акцизы</c:v>
                </c:pt>
                <c:pt idx="3">
                  <c:v>налоги на совокупный доход</c:v>
                </c:pt>
                <c:pt idx="4">
                  <c:v>госпошлина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>
                  <c:v>3141</c:v>
                </c:pt>
                <c:pt idx="1">
                  <c:v>47547.1</c:v>
                </c:pt>
                <c:pt idx="2">
                  <c:v>28.5</c:v>
                </c:pt>
                <c:pt idx="3">
                  <c:v>9310.6</c:v>
                </c:pt>
                <c:pt idx="4">
                  <c:v>1377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 </c:v>
                </c:pt>
              </c:strCache>
            </c:strRef>
          </c:tx>
          <c:dLbls>
            <c:dLbl>
              <c:idx val="0"/>
              <c:layout>
                <c:manualLayout>
                  <c:x val="-2.801011647968954E-2"/>
                  <c:y val="0.10348651737108575"/>
                </c:manualLayout>
              </c:layout>
              <c:showVal val="1"/>
            </c:dLbl>
            <c:dLbl>
              <c:idx val="1"/>
              <c:layout>
                <c:manualLayout>
                  <c:x val="-1.0892823075434821E-2"/>
                  <c:y val="0.70490454163101646"/>
                </c:manualLayout>
              </c:layout>
              <c:showVal val="1"/>
            </c:dLbl>
            <c:dLbl>
              <c:idx val="2"/>
              <c:layout>
                <c:manualLayout>
                  <c:x val="1.5561175822049785E-3"/>
                  <c:y val="5.5067654820460353E-2"/>
                </c:manualLayout>
              </c:layout>
              <c:showVal val="1"/>
            </c:dLbl>
            <c:dLbl>
              <c:idx val="3"/>
              <c:layout>
                <c:manualLayout>
                  <c:x val="-1.5561175822049744E-2"/>
                  <c:y val="0.1863582617804371"/>
                </c:manualLayout>
              </c:layout>
              <c:showVal val="1"/>
            </c:dLbl>
            <c:dLbl>
              <c:idx val="4"/>
              <c:layout>
                <c:manualLayout>
                  <c:x val="3.1122351644099489E-3"/>
                  <c:y val="8.3985437404501914E-2"/>
                </c:manualLayout>
              </c:layout>
              <c:showVal val="1"/>
            </c:dLbl>
            <c:dLbl>
              <c:idx val="5"/>
              <c:layout>
                <c:manualLayout>
                  <c:x val="4.6683527466149233E-3"/>
                  <c:y val="5.1441043587749355E-2"/>
                </c:manualLayout>
              </c:layout>
              <c:showVal val="1"/>
            </c:dLbl>
            <c:dLbl>
              <c:idx val="6"/>
              <c:layout>
                <c:manualLayout>
                  <c:x val="5.1351880212764045E-2"/>
                  <c:y val="7.1037631621177932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Лист1!$A$2:$A$7</c:f>
              <c:strCache>
                <c:ptCount val="5"/>
                <c:pt idx="0">
                  <c:v>прибыль</c:v>
                </c:pt>
                <c:pt idx="1">
                  <c:v>НДФЛ</c:v>
                </c:pt>
                <c:pt idx="2">
                  <c:v>акцизы</c:v>
                </c:pt>
                <c:pt idx="3">
                  <c:v>налоги на совокупный доход</c:v>
                </c:pt>
                <c:pt idx="4">
                  <c:v>госпошлина</c:v>
                </c:pt>
              </c:strCache>
            </c:strRef>
          </c:cat>
          <c:val>
            <c:numRef>
              <c:f>Лист1!$C$2:$C$7</c:f>
              <c:numCache>
                <c:formatCode>#,##0.00</c:formatCode>
                <c:ptCount val="6"/>
                <c:pt idx="0">
                  <c:v>4064.4</c:v>
                </c:pt>
                <c:pt idx="1">
                  <c:v>48808.5</c:v>
                </c:pt>
                <c:pt idx="2">
                  <c:v>25.4</c:v>
                </c:pt>
                <c:pt idx="3">
                  <c:v>9465.4</c:v>
                </c:pt>
                <c:pt idx="4">
                  <c:v>1414.2</c:v>
                </c:pt>
              </c:numCache>
            </c:numRef>
          </c:val>
        </c:ser>
        <c:gapWidth val="75"/>
        <c:shape val="box"/>
        <c:axId val="75481472"/>
        <c:axId val="75483008"/>
        <c:axId val="0"/>
      </c:bar3DChart>
      <c:catAx>
        <c:axId val="7548147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 b="1" i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5483008"/>
        <c:crosses val="autoZero"/>
        <c:auto val="1"/>
        <c:lblAlgn val="ctr"/>
        <c:lblOffset val="100"/>
      </c:catAx>
      <c:valAx>
        <c:axId val="75483008"/>
        <c:scaling>
          <c:orientation val="minMax"/>
        </c:scaling>
        <c:axPos val="l"/>
        <c:numFmt formatCode="#,##0.00" sourceLinked="1"/>
        <c:majorTickMark val="none"/>
        <c:tickLblPos val="nextTo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548147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57982423713173936"/>
          <c:y val="7.9775587705262177E-2"/>
          <c:w val="0.36787538610402043"/>
          <c:h val="0.1162553006375915"/>
        </c:manualLayout>
      </c:layout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spPr>
    <a:scene3d>
      <a:camera prst="orthographicFront"/>
      <a:lightRig rig="threePt" dir="t"/>
    </a:scene3d>
    <a:sp3d>
      <a:bevelT w="6350"/>
    </a:sp3d>
  </c:spPr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7"/>
  <c:chart>
    <c:autoTitleDeleted val="1"/>
    <c:view3D>
      <c:rotX val="70"/>
      <c:rotY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Утвержденные назначения 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c:spPr>
          <c:dPt>
            <c:idx val="4"/>
            <c:spPr>
              <a:gradFill flip="none" rotWithShape="1">
                <a:gsLst>
                  <a:gs pos="0">
                    <a:srgbClr val="30ACEC">
                      <a:lumMod val="50000"/>
                      <a:shade val="30000"/>
                      <a:satMod val="115000"/>
                    </a:srgbClr>
                  </a:gs>
                  <a:gs pos="50000">
                    <a:srgbClr val="30ACEC">
                      <a:lumMod val="50000"/>
                      <a:shade val="67500"/>
                      <a:satMod val="115000"/>
                    </a:srgbClr>
                  </a:gs>
                  <a:gs pos="100000">
                    <a:srgbClr val="30ACEC">
                      <a:lumMod val="50000"/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ln>
                <a:solidFill>
                  <a:schemeClr val="accent1">
                    <a:lumMod val="75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-4.8758218569447107E-2"/>
                  <c:y val="0.39024117109224543"/>
                </c:manualLayout>
              </c:layout>
              <c:showVal val="1"/>
            </c:dLbl>
            <c:dLbl>
              <c:idx val="1"/>
              <c:layout>
                <c:manualLayout>
                  <c:x val="-1.9207783072812529E-2"/>
                  <c:y val="6.0704182169904787E-2"/>
                </c:manualLayout>
              </c:layout>
              <c:showVal val="1"/>
            </c:dLbl>
            <c:dLbl>
              <c:idx val="2"/>
              <c:layout>
                <c:manualLayout>
                  <c:x val="-2.0685304847644252E-2"/>
                  <c:y val="9.3224279760925247E-2"/>
                </c:manualLayout>
              </c:layout>
              <c:showVal val="1"/>
            </c:dLbl>
            <c:dLbl>
              <c:idx val="3"/>
              <c:layout>
                <c:manualLayout>
                  <c:x val="-1.1820174198653883E-2"/>
                  <c:y val="7.8048234218449031E-2"/>
                </c:manualLayout>
              </c:layout>
              <c:showVal val="1"/>
            </c:dLbl>
            <c:dLbl>
              <c:idx val="4"/>
              <c:layout>
                <c:manualLayout>
                  <c:x val="-8.8651306489904141E-3"/>
                  <c:y val="9.1056273254857226E-2"/>
                </c:manualLayout>
              </c:layout>
              <c:showVal val="1"/>
            </c:dLbl>
            <c:dLbl>
              <c:idx val="5"/>
              <c:layout>
                <c:manualLayout>
                  <c:x val="-1.4775217748317323E-2"/>
                  <c:y val="5.8536175663836773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>
                    <a:solidFill>
                      <a:schemeClr val="bg2">
                        <a:lumMod val="1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Лист1!$A$2:$A$7</c:f>
              <c:strCache>
                <c:ptCount val="6"/>
                <c:pt idx="0">
                  <c:v>доходы от имущества</c:v>
                </c:pt>
                <c:pt idx="1">
                  <c:v>плата за негативное воздействие</c:v>
                </c:pt>
                <c:pt idx="2">
                  <c:v>компенация затрат государства</c:v>
                </c:pt>
                <c:pt idx="3">
                  <c:v>доходы от продажи активов</c:v>
                </c:pt>
                <c:pt idx="4">
                  <c:v>штрафы, санкции</c:v>
                </c:pt>
                <c:pt idx="5">
                  <c:v>прочие неналоговые доходы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>
                  <c:v>22034.400000000001</c:v>
                </c:pt>
                <c:pt idx="1">
                  <c:v>63.1</c:v>
                </c:pt>
                <c:pt idx="2">
                  <c:v>810</c:v>
                </c:pt>
                <c:pt idx="3">
                  <c:v>495.5</c:v>
                </c:pt>
                <c:pt idx="4">
                  <c:v>484.3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dLbls>
            <c:dLbl>
              <c:idx val="0"/>
              <c:layout>
                <c:manualLayout>
                  <c:x val="9.0128828264735714E-2"/>
                  <c:y val="-5.4200162651700717E-2"/>
                </c:manualLayout>
              </c:layout>
              <c:showVal val="1"/>
            </c:dLbl>
            <c:dLbl>
              <c:idx val="1"/>
              <c:layout>
                <c:manualLayout>
                  <c:x val="4.1370609695288475E-2"/>
                  <c:y val="-6.504019518204085E-2"/>
                </c:manualLayout>
              </c:layout>
              <c:showVal val="1"/>
            </c:dLbl>
            <c:dLbl>
              <c:idx val="2"/>
              <c:layout>
                <c:manualLayout>
                  <c:x val="4.7280696794615412E-2"/>
                  <c:y val="-5.6368169157768738E-2"/>
                </c:manualLayout>
              </c:layout>
              <c:showVal val="1"/>
            </c:dLbl>
            <c:dLbl>
              <c:idx val="3"/>
              <c:layout>
                <c:manualLayout>
                  <c:x val="5.1713262119110655E-2"/>
                  <c:y val="-5.6368169157768738E-2"/>
                </c:manualLayout>
              </c:layout>
              <c:showVal val="1"/>
            </c:dLbl>
            <c:dLbl>
              <c:idx val="4"/>
              <c:layout>
                <c:manualLayout>
                  <c:x val="5.4668305668773995E-2"/>
                  <c:y val="-5.420016265170071E-2"/>
                </c:manualLayout>
              </c:layout>
              <c:showVal val="1"/>
            </c:dLbl>
            <c:dLbl>
              <c:idx val="5"/>
              <c:layout>
                <c:manualLayout>
                  <c:x val="5.7623349218437515E-2"/>
                  <c:y val="-7.154421470024494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Лист1!$A$2:$A$7</c:f>
              <c:strCache>
                <c:ptCount val="6"/>
                <c:pt idx="0">
                  <c:v>доходы от имущества</c:v>
                </c:pt>
                <c:pt idx="1">
                  <c:v>плата за негативное воздействие</c:v>
                </c:pt>
                <c:pt idx="2">
                  <c:v>компенация затрат государства</c:v>
                </c:pt>
                <c:pt idx="3">
                  <c:v>доходы от продажи активов</c:v>
                </c:pt>
                <c:pt idx="4">
                  <c:v>штрафы, санкции</c:v>
                </c:pt>
                <c:pt idx="5">
                  <c:v>прочие неналоговые доходы</c:v>
                </c:pt>
              </c:strCache>
            </c:strRef>
          </c:cat>
          <c:val>
            <c:numRef>
              <c:f>Лист1!$C$2:$C$7</c:f>
              <c:numCache>
                <c:formatCode>#,##0.00</c:formatCode>
                <c:ptCount val="6"/>
                <c:pt idx="0">
                  <c:v>22882.6</c:v>
                </c:pt>
                <c:pt idx="1">
                  <c:v>63.4</c:v>
                </c:pt>
                <c:pt idx="2">
                  <c:v>738.9</c:v>
                </c:pt>
                <c:pt idx="3">
                  <c:v>660.3</c:v>
                </c:pt>
                <c:pt idx="4">
                  <c:v>822.5</c:v>
                </c:pt>
                <c:pt idx="5">
                  <c:v>-3.7</c:v>
                </c:pt>
              </c:numCache>
            </c:numRef>
          </c:val>
        </c:ser>
        <c:dLbls>
          <c:showVal val="1"/>
        </c:dLbls>
        <c:gapWidth val="75"/>
        <c:shape val="box"/>
        <c:axId val="134866816"/>
        <c:axId val="134868352"/>
        <c:axId val="0"/>
      </c:bar3DChart>
      <c:catAx>
        <c:axId val="13486681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2760000" vert="horz"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4868352"/>
        <c:crosses val="autoZero"/>
        <c:auto val="1"/>
        <c:lblAlgn val="ctr"/>
        <c:lblOffset val="100"/>
      </c:catAx>
      <c:valAx>
        <c:axId val="134868352"/>
        <c:scaling>
          <c:orientation val="minMax"/>
        </c:scaling>
        <c:axPos val="l"/>
        <c:majorGridlines/>
        <c:numFmt formatCode="#,##0.00" sourceLinked="1"/>
        <c:majorTickMark val="none"/>
        <c:tickLblPos val="none"/>
        <c:spPr>
          <a:ln w="9525">
            <a:noFill/>
          </a:ln>
        </c:spPr>
        <c:crossAx val="134866816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view3D>
      <c:rotX val="10"/>
      <c:rotY val="10"/>
      <c:depthPercent val="210"/>
      <c:perspective val="30"/>
    </c:view3D>
    <c:plotArea>
      <c:layout>
        <c:manualLayout>
          <c:layoutTarget val="inner"/>
          <c:xMode val="edge"/>
          <c:yMode val="edge"/>
          <c:x val="1.6975276049677596E-2"/>
          <c:y val="0.13821175990159171"/>
          <c:w val="0.96225947521865884"/>
          <c:h val="0.71369488350464383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-3.7792979959137799E-3"/>
                  <c:y val="0.29419481242085138"/>
                </c:manualLayout>
              </c:layout>
              <c:showVal val="1"/>
            </c:dLbl>
            <c:dLbl>
              <c:idx val="1"/>
              <c:layout>
                <c:manualLayout>
                  <c:x val="5.9967631597070943E-3"/>
                  <c:y val="0.22904164024416893"/>
                </c:manualLayout>
              </c:layout>
              <c:showVal val="1"/>
            </c:dLbl>
            <c:dLbl>
              <c:idx val="2"/>
              <c:layout>
                <c:manualLayout>
                  <c:x val="-6.9282156057023545E-4"/>
                  <c:y val="0.49763816986969861"/>
                </c:manualLayout>
              </c:layout>
              <c:showVal val="1"/>
            </c:dLbl>
            <c:dLbl>
              <c:idx val="3"/>
              <c:layout>
                <c:manualLayout>
                  <c:x val="-4.7195886228507174E-3"/>
                  <c:y val="8.8647616671990045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МБТ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358309.1</c:v>
                </c:pt>
                <c:pt idx="1">
                  <c:v>114246.6</c:v>
                </c:pt>
                <c:pt idx="2">
                  <c:v>381369.9</c:v>
                </c:pt>
                <c:pt idx="3">
                  <c:v>12706.3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dLbls>
            <c:dLbl>
              <c:idx val="0"/>
              <c:layout>
                <c:manualLayout>
                  <c:x val="1.457450471752262E-2"/>
                  <c:y val="-2.2518100454608041E-2"/>
                </c:manualLayout>
              </c:layout>
              <c:showVal val="1"/>
            </c:dLbl>
            <c:dLbl>
              <c:idx val="1"/>
              <c:layout>
                <c:manualLayout>
                  <c:x val="2.4778471568604951E-2"/>
                  <c:y val="-5.7804334919173E-2"/>
                </c:manualLayout>
              </c:layout>
              <c:showVal val="1"/>
            </c:dLbl>
            <c:dLbl>
              <c:idx val="2"/>
              <c:layout>
                <c:manualLayout>
                  <c:x val="3.0609375358692452E-2"/>
                  <c:y val="-2.5016927695244006E-2"/>
                </c:manualLayout>
              </c:layout>
              <c:showVal val="1"/>
            </c:dLbl>
            <c:dLbl>
              <c:idx val="3"/>
              <c:layout>
                <c:manualLayout>
                  <c:x val="5.8283785955327225E-3"/>
                  <c:y val="-4.3002150824425114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МБТ</c:v>
                </c:pt>
              </c:strCache>
            </c:strRef>
          </c:cat>
          <c:val>
            <c:numRef>
              <c:f>Лист1!$C$2:$C$5</c:f>
              <c:numCache>
                <c:formatCode>#,##0.00</c:formatCode>
                <c:ptCount val="4"/>
                <c:pt idx="0">
                  <c:v>358309.1</c:v>
                </c:pt>
                <c:pt idx="1">
                  <c:v>110983.1</c:v>
                </c:pt>
                <c:pt idx="2">
                  <c:v>380918.7</c:v>
                </c:pt>
                <c:pt idx="3">
                  <c:v>12325.9</c:v>
                </c:pt>
              </c:numCache>
            </c:numRef>
          </c:val>
        </c:ser>
        <c:shape val="box"/>
        <c:axId val="150454272"/>
        <c:axId val="150455808"/>
        <c:axId val="150420992"/>
      </c:bar3DChart>
      <c:catAx>
        <c:axId val="1504542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 i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0455808"/>
        <c:crosses val="autoZero"/>
        <c:auto val="1"/>
        <c:lblAlgn val="ctr"/>
        <c:lblOffset val="100"/>
      </c:catAx>
      <c:valAx>
        <c:axId val="150455808"/>
        <c:scaling>
          <c:orientation val="minMax"/>
        </c:scaling>
        <c:delete val="1"/>
        <c:axPos val="l"/>
        <c:majorGridlines/>
        <c:numFmt formatCode="#,##0.00" sourceLinked="1"/>
        <c:tickLblPos val="none"/>
        <c:crossAx val="150454272"/>
        <c:crosses val="autoZero"/>
        <c:crossBetween val="between"/>
      </c:valAx>
      <c:serAx>
        <c:axId val="150420992"/>
        <c:scaling>
          <c:orientation val="minMax"/>
        </c:scaling>
        <c:delete val="1"/>
        <c:axPos val="b"/>
        <c:tickLblPos val="none"/>
        <c:crossAx val="150455808"/>
        <c:crosses val="autoZero"/>
      </c:serAx>
    </c:plotArea>
    <c:legend>
      <c:legendPos val="r"/>
      <c:layout>
        <c:manualLayout>
          <c:xMode val="edge"/>
          <c:yMode val="edge"/>
          <c:x val="0.71033894997819169"/>
          <c:y val="2.4082980260817906E-2"/>
          <c:w val="0.28820332407428662"/>
          <c:h val="0.12206321603097522"/>
        </c:manualLayout>
      </c:layout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45820034108438856"/>
          <c:y val="3.4270313846589795E-2"/>
          <c:w val="0.52536653397045618"/>
          <c:h val="0.90134838168899367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Утвержденные бюджетные назначения</c:v>
                </c:pt>
              </c:strCache>
            </c:strRef>
          </c:tx>
          <c:dLbls>
            <c:dLbl>
              <c:idx val="0"/>
              <c:layout>
                <c:manualLayout>
                  <c:x val="1.0457443146916373E-2"/>
                  <c:y val="2.250335867057961E-3"/>
                </c:manualLayout>
              </c:layout>
              <c:showVal val="1"/>
            </c:dLbl>
            <c:dLbl>
              <c:idx val="3"/>
              <c:layout>
                <c:manualLayout>
                  <c:x val="1.195136359647586E-2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0"/>
                  <c:y val="1.1251679335289784E-2"/>
                </c:manualLayout>
              </c:layout>
              <c:showVal val="1"/>
            </c:dLbl>
            <c:dLbl>
              <c:idx val="5"/>
              <c:layout>
                <c:manualLayout>
                  <c:x val="0"/>
                  <c:y val="5.6258396676448816E-2"/>
                </c:manualLayout>
              </c:layout>
              <c:showVal val="1"/>
            </c:dLbl>
            <c:dLbl>
              <c:idx val="7"/>
              <c:layout>
                <c:manualLayout>
                  <c:x val="8.9635226973569012E-3"/>
                  <c:y val="4.500671734115877E-3"/>
                </c:manualLayout>
              </c:layout>
              <c:showVal val="1"/>
            </c:dLbl>
            <c:dLbl>
              <c:idx val="8"/>
              <c:layout>
                <c:manualLayout>
                  <c:x val="7.4696022477974133E-3"/>
                  <c:y val="2.250335867057961E-3"/>
                </c:manualLayout>
              </c:layout>
              <c:showVal val="1"/>
            </c:dLbl>
            <c:dLbl>
              <c:idx val="9"/>
              <c:layout>
                <c:manualLayout>
                  <c:x val="4.4817613486784506E-3"/>
                  <c:y val="0"/>
                </c:manualLayout>
              </c:layout>
              <c:showVal val="1"/>
            </c:dLbl>
            <c:dLbl>
              <c:idx val="10"/>
              <c:layout>
                <c:manualLayout>
                  <c:x val="1.3445284046035356E-2"/>
                  <c:y val="-9.0013434682318129E-3"/>
                </c:manualLayout>
              </c:layout>
              <c:showVal val="1"/>
            </c:dLbl>
            <c:txPr>
              <a:bodyPr/>
              <a:lstStyle/>
              <a:p>
                <a:pPr>
                  <a:defRPr sz="1100" b="1">
                    <a:solidFill>
                      <a:srgbClr val="0070C0"/>
                    </a:solidFill>
                    <a:effectLst/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Лист1!$A$2:$A$14</c:f>
              <c:strCache>
                <c:ptCount val="13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Здравоохранение 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Обслуживание государственного и муниципального долга</c:v>
                </c:pt>
                <c:pt idx="12">
                  <c:v>МБТ общего характера бюджетам субъектов РФ и муниципальных образований</c:v>
                </c:pt>
              </c:strCache>
            </c:strRef>
          </c:cat>
          <c:val>
            <c:numRef>
              <c:f>Лист1!$B$2:$B$14</c:f>
              <c:numCache>
                <c:formatCode>#,##0.0</c:formatCode>
                <c:ptCount val="13"/>
                <c:pt idx="0">
                  <c:v>56491.6</c:v>
                </c:pt>
                <c:pt idx="1">
                  <c:v>1227.8</c:v>
                </c:pt>
                <c:pt idx="2">
                  <c:v>5324.1</c:v>
                </c:pt>
                <c:pt idx="3">
                  <c:v>47237.8</c:v>
                </c:pt>
                <c:pt idx="4">
                  <c:v>34746.1</c:v>
                </c:pt>
                <c:pt idx="5">
                  <c:v>419.5</c:v>
                </c:pt>
                <c:pt idx="6">
                  <c:v>532197.19999999972</c:v>
                </c:pt>
                <c:pt idx="7">
                  <c:v>130884.1</c:v>
                </c:pt>
                <c:pt idx="8">
                  <c:v>135.69999999999999</c:v>
                </c:pt>
                <c:pt idx="9">
                  <c:v>41340.1</c:v>
                </c:pt>
                <c:pt idx="10">
                  <c:v>8230.1</c:v>
                </c:pt>
                <c:pt idx="11">
                  <c:v>5</c:v>
                </c:pt>
                <c:pt idx="12">
                  <c:v>87715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dLbls>
            <c:dLbl>
              <c:idx val="0"/>
              <c:layout>
                <c:manualLayout>
                  <c:x val="2.7125831154993442E-3"/>
                  <c:y val="-1.3502192394148281E-2"/>
                </c:manualLayout>
              </c:layout>
              <c:showVal val="1"/>
            </c:dLbl>
            <c:dLbl>
              <c:idx val="1"/>
              <c:layout>
                <c:manualLayout>
                  <c:x val="4.4817613486784506E-3"/>
                  <c:y val="-1.1251856527090322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-1.1251679335289784E-2"/>
                </c:manualLayout>
              </c:layout>
              <c:showVal val="1"/>
            </c:dLbl>
            <c:dLbl>
              <c:idx val="3"/>
              <c:layout>
                <c:manualLayout>
                  <c:x val="4.4817613486784506E-3"/>
                  <c:y val="-2.250335867057961E-3"/>
                </c:manualLayout>
              </c:layout>
              <c:showVal val="1"/>
            </c:dLbl>
            <c:dLbl>
              <c:idx val="4"/>
              <c:layout>
                <c:manualLayout>
                  <c:x val="7.4696022477974133E-3"/>
                  <c:y val="0"/>
                </c:manualLayout>
              </c:layout>
              <c:showVal val="1"/>
            </c:dLbl>
            <c:dLbl>
              <c:idx val="7"/>
              <c:layout>
                <c:manualLayout>
                  <c:x val="1.0457443146916373E-2"/>
                  <c:y val="-6.7510076011739082E-3"/>
                </c:manualLayout>
              </c:layout>
              <c:showVal val="1"/>
            </c:dLbl>
            <c:dLbl>
              <c:idx val="8"/>
              <c:layout>
                <c:manualLayout>
                  <c:x val="1.0457443146916373E-2"/>
                  <c:y val="-9.0013434682318129E-3"/>
                </c:manualLayout>
              </c:layout>
              <c:showVal val="1"/>
            </c:dLbl>
            <c:dLbl>
              <c:idx val="9"/>
              <c:layout>
                <c:manualLayout>
                  <c:x val="7.2860970587176723E-3"/>
                  <c:y val="-2.250335867057961E-3"/>
                </c:manualLayout>
              </c:layout>
              <c:showVal val="1"/>
            </c:dLbl>
            <c:dLbl>
              <c:idx val="10"/>
              <c:layout>
                <c:manualLayout>
                  <c:x val="1.3445284046035356E-2"/>
                  <c:y val="-9.0013434682318129E-3"/>
                </c:manualLayout>
              </c:layout>
              <c:showVal val="1"/>
            </c:dLbl>
            <c:dLbl>
              <c:idx val="11"/>
              <c:layout>
                <c:manualLayout>
                  <c:x val="1.8333344704381374E-2"/>
                  <c:y val="-6.7510076011738744E-3"/>
                </c:manualLayout>
              </c:layout>
              <c:showVal val="1"/>
            </c:dLbl>
            <c:txPr>
              <a:bodyPr/>
              <a:lstStyle/>
              <a:p>
                <a:pPr>
                  <a:defRPr sz="1100" b="1">
                    <a:solidFill>
                      <a:srgbClr val="C00000"/>
                    </a:solidFill>
                    <a:effectLst/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Лист1!$A$2:$A$14</c:f>
              <c:strCache>
                <c:ptCount val="13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Здравоохранение 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Обслуживание государственного и муниципального долга</c:v>
                </c:pt>
                <c:pt idx="12">
                  <c:v>МБТ общего характера бюджетам субъектов РФ и муниципальных образований</c:v>
                </c:pt>
              </c:strCache>
            </c:strRef>
          </c:cat>
          <c:val>
            <c:numRef>
              <c:f>Лист1!$C$2:$C$14</c:f>
              <c:numCache>
                <c:formatCode>#,##0.0</c:formatCode>
                <c:ptCount val="13"/>
                <c:pt idx="0">
                  <c:v>55731.5</c:v>
                </c:pt>
                <c:pt idx="1">
                  <c:v>1227.8</c:v>
                </c:pt>
                <c:pt idx="2">
                  <c:v>5305.5</c:v>
                </c:pt>
                <c:pt idx="3">
                  <c:v>45828.7</c:v>
                </c:pt>
                <c:pt idx="4">
                  <c:v>34468.9</c:v>
                </c:pt>
                <c:pt idx="5">
                  <c:v>332.5</c:v>
                </c:pt>
                <c:pt idx="6">
                  <c:v>529886.30000000005</c:v>
                </c:pt>
                <c:pt idx="7">
                  <c:v>130405.8</c:v>
                </c:pt>
                <c:pt idx="8">
                  <c:v>135.69999999999999</c:v>
                </c:pt>
                <c:pt idx="9">
                  <c:v>30804.5</c:v>
                </c:pt>
                <c:pt idx="10">
                  <c:v>8203.9</c:v>
                </c:pt>
                <c:pt idx="11">
                  <c:v>3.9</c:v>
                </c:pt>
                <c:pt idx="12">
                  <c:v>87715</c:v>
                </c:pt>
              </c:numCache>
            </c:numRef>
          </c:val>
        </c:ser>
        <c:gapWidth val="75"/>
        <c:axId val="150471424"/>
        <c:axId val="150472960"/>
      </c:barChart>
      <c:catAx>
        <c:axId val="150471424"/>
        <c:scaling>
          <c:orientation val="minMax"/>
        </c:scaling>
        <c:axPos val="l"/>
        <c:majorTickMark val="none"/>
        <c:tickLblPos val="nextTo"/>
        <c:txPr>
          <a:bodyPr rot="0"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0472960"/>
        <c:crosses val="autoZero"/>
        <c:auto val="1"/>
        <c:lblAlgn val="ctr"/>
        <c:lblOffset val="100"/>
      </c:catAx>
      <c:valAx>
        <c:axId val="150472960"/>
        <c:scaling>
          <c:orientation val="minMax"/>
        </c:scaling>
        <c:axPos val="b"/>
        <c:numFmt formatCode="#,##0.0" sourceLinked="1"/>
        <c:majorTickMark val="none"/>
        <c:tickLblPos val="none"/>
        <c:crossAx val="150471424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rotY val="20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Исполнено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7.5637279879055969E-2"/>
                  <c:y val="4.8305466637412302E-2"/>
                </c:manualLayout>
              </c:layout>
              <c:showVal val="1"/>
              <c:showPercent val="1"/>
            </c:dLbl>
            <c:dLbl>
              <c:idx val="1"/>
              <c:layout>
                <c:manualLayout>
                  <c:x val="5.8386740950194645E-2"/>
                  <c:y val="0.13740767390456618"/>
                </c:manualLayout>
              </c:layout>
              <c:showVal val="1"/>
              <c:showPercent val="1"/>
            </c:dLbl>
            <c:dLbl>
              <c:idx val="2"/>
              <c:layout>
                <c:manualLayout>
                  <c:x val="-1.8815527336629681E-2"/>
                  <c:y val="0.10850861199230805"/>
                </c:manualLayout>
              </c:layout>
              <c:showVal val="1"/>
              <c:showPercent val="1"/>
            </c:dLbl>
            <c:dLbl>
              <c:idx val="3"/>
              <c:layout>
                <c:manualLayout>
                  <c:x val="-7.1363075718205729E-2"/>
                  <c:y val="6.1881119343424808E-2"/>
                </c:manualLayout>
              </c:layout>
              <c:showVal val="1"/>
              <c:showPercent val="1"/>
            </c:dLbl>
            <c:dLbl>
              <c:idx val="4"/>
              <c:layout>
                <c:manualLayout>
                  <c:x val="2.3141745289621814E-2"/>
                  <c:y val="-0.10621984141964146"/>
                </c:manualLayout>
              </c:layout>
              <c:showVal val="1"/>
              <c:showPercent val="1"/>
            </c:dLbl>
            <c:dLbl>
              <c:idx val="5"/>
              <c:layout>
                <c:manualLayout>
                  <c:x val="7.2060792400195334E-2"/>
                  <c:y val="-5.7971222778033807E-2"/>
                </c:manualLayout>
              </c:layout>
              <c:showVal val="1"/>
              <c:showPercent val="1"/>
            </c:dLbl>
            <c:dLbl>
              <c:idx val="6"/>
              <c:layout>
                <c:manualLayout>
                  <c:x val="1.8550597057782801E-2"/>
                  <c:y val="-3.8348444360982128E-2"/>
                </c:manualLayout>
              </c:layout>
              <c:showVal val="1"/>
              <c:showPercent val="1"/>
            </c:dLbl>
            <c:dLbl>
              <c:idx val="7"/>
              <c:layout>
                <c:manualLayout>
                  <c:x val="6.191687798807341E-3"/>
                  <c:y val="3.4981957148747252E-2"/>
                </c:manualLayout>
              </c:layout>
              <c:showVal val="1"/>
              <c:showPercent val="1"/>
            </c:dLbl>
            <c:dLbl>
              <c:idx val="8"/>
              <c:layout>
                <c:manualLayout>
                  <c:x val="7.5412802516843833E-2"/>
                  <c:y val="0.11505251892511299"/>
                </c:manualLayout>
              </c:layout>
              <c:showVal val="1"/>
              <c:showPercent val="1"/>
            </c:dLbl>
            <c:dLbl>
              <c:idx val="9"/>
              <c:layout>
                <c:manualLayout>
                  <c:x val="4.5203281166885982E-2"/>
                  <c:y val="5.5769161367507293E-2"/>
                </c:manualLayout>
              </c:layout>
              <c:showVal val="1"/>
              <c:showPercent val="1"/>
            </c:dLbl>
            <c:dLbl>
              <c:idx val="10"/>
              <c:layout>
                <c:manualLayout>
                  <c:x val="-1.9376792448397642E-2"/>
                  <c:y val="9.4610554501100022E-2"/>
                </c:manualLayout>
              </c:layout>
              <c:showVal val="1"/>
              <c:showPercent val="1"/>
            </c:dLbl>
            <c:dLbl>
              <c:idx val="11"/>
              <c:layout>
                <c:manualLayout>
                  <c:x val="-3.9693104472848392E-2"/>
                  <c:y val="0.12863088628261055"/>
                </c:manualLayout>
              </c:layout>
              <c:showVal val="1"/>
              <c:showPercent val="1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howLeaderLines val="1"/>
          </c:dLbls>
          <c:cat>
            <c:strRef>
              <c:f>Лист1!$A$2:$A$15</c:f>
              <c:strCache>
                <c:ptCount val="13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Здравоохранение 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Обслуживание государственного и муниципального долга</c:v>
                </c:pt>
                <c:pt idx="12">
                  <c:v>Межбюджетные трансферты общего характера бюджетам субъектов Российской Федерации и муниципальных образований</c:v>
                </c:pt>
              </c:strCache>
            </c:strRef>
          </c:cat>
          <c:val>
            <c:numRef>
              <c:f>Лист1!$B$2:$B$15</c:f>
              <c:numCache>
                <c:formatCode>#,##0.0</c:formatCode>
                <c:ptCount val="14"/>
                <c:pt idx="0">
                  <c:v>55731.5</c:v>
                </c:pt>
                <c:pt idx="1">
                  <c:v>1227.8</c:v>
                </c:pt>
                <c:pt idx="2">
                  <c:v>5305.5</c:v>
                </c:pt>
                <c:pt idx="3">
                  <c:v>45828.7</c:v>
                </c:pt>
                <c:pt idx="4">
                  <c:v>34468.9</c:v>
                </c:pt>
                <c:pt idx="5">
                  <c:v>332.5</c:v>
                </c:pt>
                <c:pt idx="6">
                  <c:v>529886.30000000005</c:v>
                </c:pt>
                <c:pt idx="7">
                  <c:v>130405.8</c:v>
                </c:pt>
                <c:pt idx="8">
                  <c:v>135.69999999999999</c:v>
                </c:pt>
                <c:pt idx="9">
                  <c:v>30804.5</c:v>
                </c:pt>
                <c:pt idx="10">
                  <c:v>8203.9</c:v>
                </c:pt>
                <c:pt idx="11">
                  <c:v>3.9</c:v>
                </c:pt>
                <c:pt idx="12">
                  <c:v>87715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удельный вес,%</c:v>
                </c:pt>
              </c:strCache>
            </c:strRef>
          </c:tx>
          <c:cat>
            <c:strRef>
              <c:f>Лист1!$A$2:$A$15</c:f>
              <c:strCache>
                <c:ptCount val="13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Здравоохранение 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Обслуживание государственного и муниципального долга</c:v>
                </c:pt>
                <c:pt idx="12">
                  <c:v>Межбюджетные трансферты общего характера бюджетам субъектов Российской Федерации и муниципальных образований</c:v>
                </c:pt>
              </c:strCache>
            </c:strRef>
          </c:cat>
          <c:val>
            <c:numRef>
              <c:f>Лист1!$C$2:$C$15</c:f>
              <c:numCache>
                <c:formatCode>0.0</c:formatCode>
                <c:ptCount val="14"/>
                <c:pt idx="0">
                  <c:v>5.9923122412773493</c:v>
                </c:pt>
                <c:pt idx="1">
                  <c:v>0.13201440782753621</c:v>
                </c:pt>
                <c:pt idx="2">
                  <c:v>0.57045320144078271</c:v>
                </c:pt>
                <c:pt idx="3">
                  <c:v>4.9275522821353688</c:v>
                </c:pt>
                <c:pt idx="4">
                  <c:v>3.7061340788129686</c:v>
                </c:pt>
                <c:pt idx="5">
                  <c:v>3.5750766087844742E-2</c:v>
                </c:pt>
                <c:pt idx="6">
                  <c:v>56.973958389333909</c:v>
                </c:pt>
                <c:pt idx="7">
                  <c:v>14.021375194881994</c:v>
                </c:pt>
                <c:pt idx="8">
                  <c:v>1.4590613407881294E-2</c:v>
                </c:pt>
                <c:pt idx="9">
                  <c:v>3.312133756249664</c:v>
                </c:pt>
                <c:pt idx="10">
                  <c:v>0.88209236062577279</c:v>
                </c:pt>
                <c:pt idx="11">
                  <c:v>4.1933229396269009E-4</c:v>
                </c:pt>
                <c:pt idx="12">
                  <c:v>9.4312133756249672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552244921852175"/>
          <c:y val="0"/>
          <c:w val="0.33242431199081779"/>
          <c:h val="0.86761618788198736"/>
        </c:manualLayout>
      </c:layout>
      <c:txPr>
        <a:bodyPr/>
        <a:lstStyle/>
        <a:p>
          <a:pPr>
            <a:defRPr sz="1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view3D>
      <c:perspective val="30"/>
    </c:view3D>
    <c:plotArea>
      <c:layout>
        <c:manualLayout>
          <c:layoutTarget val="inner"/>
          <c:xMode val="edge"/>
          <c:yMode val="edge"/>
          <c:x val="0.11054734136621376"/>
          <c:y val="2.6700963277725517E-2"/>
          <c:w val="0.88921873477485358"/>
          <c:h val="0.8783186716914346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утверждено</c:v>
                </c:pt>
              </c:strCache>
            </c:strRef>
          </c:tx>
          <c:dLbls>
            <c:dLbl>
              <c:idx val="0"/>
              <c:layout>
                <c:manualLayout>
                  <c:x val="1.3888887369981544E-3"/>
                  <c:y val="-2.6016078072816452E-2"/>
                </c:manualLayout>
              </c:layout>
              <c:showVal val="1"/>
            </c:dLbl>
            <c:dLbl>
              <c:idx val="1"/>
              <c:layout>
                <c:manualLayout>
                  <c:x val="2.2222219791970806E-2"/>
                  <c:y val="-3.4688104097088453E-2"/>
                </c:manualLayout>
              </c:layout>
              <c:showVal val="1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Муниципальные программы Ирбейского района </c:v>
                </c:pt>
                <c:pt idx="1">
                  <c:v>Непрограммные расходы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875819.6</c:v>
                </c:pt>
                <c:pt idx="1">
                  <c:v>70134.5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dLbls>
            <c:dLbl>
              <c:idx val="0"/>
              <c:layout>
                <c:manualLayout>
                  <c:x val="3.9172239810559992E-2"/>
                  <c:y val="-1.6888770682269967E-2"/>
                </c:manualLayout>
              </c:layout>
              <c:showVal val="1"/>
            </c:dLbl>
            <c:dLbl>
              <c:idx val="1"/>
              <c:layout>
                <c:manualLayout>
                  <c:x val="4.0132978988081922E-2"/>
                  <c:y val="-2.9233433869656052E-2"/>
                </c:manualLayout>
              </c:layout>
              <c:showVal val="1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Муниципальные программы Ирбейского района </c:v>
                </c:pt>
                <c:pt idx="1">
                  <c:v>Непрограммные расходы 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860651.3</c:v>
                </c:pt>
                <c:pt idx="1">
                  <c:v>69398.7</c:v>
                </c:pt>
              </c:numCache>
            </c:numRef>
          </c:val>
        </c:ser>
        <c:shape val="cylinder"/>
        <c:axId val="161288960"/>
        <c:axId val="161291264"/>
        <c:axId val="0"/>
      </c:bar3DChart>
      <c:catAx>
        <c:axId val="161288960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1291264"/>
        <c:crosses val="autoZero"/>
        <c:auto val="1"/>
        <c:lblAlgn val="ctr"/>
        <c:lblOffset val="100"/>
      </c:catAx>
      <c:valAx>
        <c:axId val="16129126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12889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213048861215142"/>
          <c:y val="0.41293917495573512"/>
          <c:w val="0.16286951412188166"/>
          <c:h val="0.23699383876450325"/>
        </c:manualLayout>
      </c:layout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160"/>
      <c:perspective val="30"/>
    </c:view3D>
    <c:plotArea>
      <c:layout>
        <c:manualLayout>
          <c:layoutTarget val="inner"/>
          <c:xMode val="edge"/>
          <c:yMode val="edge"/>
          <c:x val="7.2267146717785525E-3"/>
          <c:y val="0"/>
          <c:w val="0.61569711597860288"/>
          <c:h val="0.9459803516719219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Исполнено</c:v>
                </c:pt>
              </c:strCache>
            </c:strRef>
          </c:tx>
          <c:explosion val="10"/>
          <c:dPt>
            <c:idx val="3"/>
            <c:explosion val="18"/>
          </c:dPt>
          <c:dLbls>
            <c:dLbl>
              <c:idx val="0"/>
              <c:layout>
                <c:manualLayout>
                  <c:x val="-6.0345229833426016E-2"/>
                  <c:y val="7.9323440513616686E-2"/>
                </c:manualLayout>
              </c:layout>
              <c:showVal val="1"/>
            </c:dLbl>
            <c:dLbl>
              <c:idx val="1"/>
              <c:layout>
                <c:manualLayout>
                  <c:x val="-3.635321996230275E-2"/>
                  <c:y val="4.1553568879867685E-2"/>
                </c:manualLayout>
              </c:layout>
              <c:showVal val="1"/>
            </c:dLbl>
            <c:dLbl>
              <c:idx val="2"/>
              <c:layout>
                <c:manualLayout>
                  <c:x val="-2.5458520820108065E-3"/>
                  <c:y val="-1.4988114469906621E-2"/>
                </c:manualLayout>
              </c:layout>
              <c:showVal val="1"/>
            </c:dLbl>
            <c:dLbl>
              <c:idx val="3"/>
              <c:layout>
                <c:manualLayout>
                  <c:x val="2.10034133331716E-2"/>
                  <c:y val="-0.11252732320720343"/>
                </c:manualLayout>
              </c:layout>
              <c:showVal val="1"/>
            </c:dLbl>
            <c:dLbl>
              <c:idx val="4"/>
              <c:layout>
                <c:manualLayout>
                  <c:x val="-1.5692896264664833E-2"/>
                  <c:y val="-0.14914145675422746"/>
                </c:manualLayout>
              </c:layout>
              <c:showVal val="1"/>
            </c:dLbl>
            <c:dLbl>
              <c:idx val="5"/>
              <c:layout>
                <c:manualLayout>
                  <c:x val="4.4430069415155103E-4"/>
                  <c:y val="-9.2647454463010231E-2"/>
                </c:manualLayout>
              </c:layout>
              <c:showVal val="1"/>
            </c:dLbl>
            <c:dLbl>
              <c:idx val="6"/>
              <c:layout>
                <c:manualLayout>
                  <c:x val="2.117450160137169E-2"/>
                  <c:y val="-2.4229082540648868E-2"/>
                </c:manualLayout>
              </c:layout>
              <c:showVal val="1"/>
            </c:dLbl>
            <c:dLbl>
              <c:idx val="7"/>
              <c:layout>
                <c:manualLayout>
                  <c:x val="5.2057041653872912E-2"/>
                  <c:y val="1.3793403972874279E-2"/>
                </c:manualLayout>
              </c:layout>
              <c:showVal val="1"/>
            </c:dLbl>
            <c:dLbl>
              <c:idx val="8"/>
              <c:layout>
                <c:manualLayout>
                  <c:x val="8.9866188557846102E-2"/>
                  <c:y val="3.4847275359060521E-2"/>
                </c:manualLayout>
              </c:layout>
              <c:showVal val="1"/>
            </c:dLbl>
            <c:dLbl>
              <c:idx val="9"/>
              <c:layout>
                <c:manualLayout>
                  <c:x val="9.114241498822899E-2"/>
                  <c:y val="0.13202727230242059"/>
                </c:manualLayout>
              </c:layout>
              <c:showVal val="1"/>
            </c:dLbl>
            <c:dLbl>
              <c:idx val="10"/>
              <c:layout>
                <c:manualLayout>
                  <c:x val="3.7485594938431806E-3"/>
                  <c:y val="0.17481581217578471"/>
                </c:manualLayout>
              </c:layout>
              <c:showVal val="1"/>
            </c:dLbl>
            <c:dLbl>
              <c:idx val="11"/>
              <c:layout>
                <c:manualLayout>
                  <c:x val="-2.4011243174737882E-2"/>
                  <c:y val="9.5255387328079991E-2"/>
                </c:manualLayout>
              </c:layout>
              <c:showVal val="1"/>
            </c:dLbl>
            <c:dLbl>
              <c:idx val="12"/>
              <c:layout>
                <c:manualLayout>
                  <c:x val="2.4738239290065758E-2"/>
                  <c:y val="9.5552209811814545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Лист1!$A$2:$A$14</c:f>
              <c:strCache>
                <c:ptCount val="13"/>
                <c:pt idx="0">
                  <c:v>Реформирование и модернизация жилищно-коммунального хозяйства и  повышение энергетической эффективности</c:v>
                </c:pt>
                <c:pt idx="1">
                  <c:v>Охрана окружающей среды, воспроизводство природных ресурсов</c:v>
                </c:pt>
                <c:pt idx="2">
                  <c:v>Молодежь Ирбейского района в ХХI веке</c:v>
                </c:pt>
                <c:pt idx="3">
                  <c:v>Развитие транспортной системы Ирбейского района</c:v>
                </c:pt>
                <c:pt idx="4">
                  <c:v>Развитие образования Ирбейского района</c:v>
                </c:pt>
                <c:pt idx="5">
                  <c:v>Развитие культуры Ирбейского района</c:v>
                </c:pt>
                <c:pt idx="6">
                  <c:v>Развитие физической культуры и спорта в Ирбейском районе</c:v>
                </c:pt>
                <c:pt idx="7">
                  <c:v>Система социальной поддержки населения Ирбейского района</c:v>
                </c:pt>
                <c:pt idx="8">
                  <c:v>Управление муниципальными финансами</c:v>
                </c:pt>
                <c:pt idx="9">
                  <c:v>Защита населения и территории Ирбейского района от чрезвычайных ситуаций природного и техногенного характера</c:v>
                </c:pt>
                <c:pt idx="10">
                  <c:v>Развитие субъектов малого и среднего предпринимательства на территории Ирбейского района </c:v>
                </c:pt>
                <c:pt idx="11">
                  <c:v>Развитие сельского хозяйства в Ирбейском районе</c:v>
                </c:pt>
                <c:pt idx="12">
                  <c:v>Профилактика правонарушений на территории Ирбейского района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21405.5</c:v>
                </c:pt>
                <c:pt idx="1">
                  <c:v>184.1</c:v>
                </c:pt>
                <c:pt idx="2">
                  <c:v>3683.1</c:v>
                </c:pt>
                <c:pt idx="3">
                  <c:v>41143.9</c:v>
                </c:pt>
                <c:pt idx="4">
                  <c:v>553134.69999999972</c:v>
                </c:pt>
                <c:pt idx="5">
                  <c:v>131281.4</c:v>
                </c:pt>
                <c:pt idx="6">
                  <c:v>8203.9</c:v>
                </c:pt>
                <c:pt idx="7">
                  <c:v>2517.9</c:v>
                </c:pt>
                <c:pt idx="8">
                  <c:v>89766.7</c:v>
                </c:pt>
                <c:pt idx="9">
                  <c:v>5228.3</c:v>
                </c:pt>
                <c:pt idx="10">
                  <c:v>296.8</c:v>
                </c:pt>
                <c:pt idx="11">
                  <c:v>3727.8</c:v>
                </c:pt>
                <c:pt idx="12">
                  <c:v>77.2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7003924965695771"/>
          <c:y val="1.9489711627483992E-2"/>
          <c:w val="0.3299607503430444"/>
          <c:h val="0.96422341765196995"/>
        </c:manualLayout>
      </c:layout>
      <c:txPr>
        <a:bodyPr/>
        <a:lstStyle/>
        <a:p>
          <a:pPr>
            <a:defRPr sz="1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0.75815</cdr:x>
      <cdr:y>0.04323</cdr:y>
    </cdr:from>
    <cdr:to>
      <cdr:x>1</cdr:x>
      <cdr:y>0.1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595342" y="237232"/>
          <a:ext cx="1784895" cy="3115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Тыс. рублей</a:t>
          </a:r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0.05818</cdr:x>
      <cdr:y>0.04088</cdr:y>
    </cdr:from>
    <cdr:to>
      <cdr:x>0.12634</cdr:x>
      <cdr:y>0.2677</cdr:y>
    </cdr:to>
    <cdr:sp macro="" textlink="">
      <cdr:nvSpPr>
        <cdr:cNvPr id="2" name="TextBox 1"/>
        <cdr:cNvSpPr txBox="1"/>
      </cdr:nvSpPr>
      <cdr:spPr>
        <a:xfrm xmlns:a="http://schemas.openxmlformats.org/drawingml/2006/main" rot="16200000">
          <a:off x="128672" y="610862"/>
          <a:ext cx="1328697" cy="5859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Тыс. рублей</a:t>
          </a:r>
          <a:endParaRPr lang="ru-RU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0.8228</cdr:x>
      <cdr:y>0.90244</cdr:y>
    </cdr:from>
    <cdr:to>
      <cdr:x>0.98902</cdr:x>
      <cdr:y>0.97561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072362" y="5286436"/>
          <a:ext cx="1428760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 smtClean="0"/>
        </a:p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0.81141</cdr:x>
      <cdr:y>0.14852</cdr:y>
    </cdr:from>
    <cdr:to>
      <cdr:x>0.9767</cdr:x>
      <cdr:y>0.19827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069158" y="859745"/>
          <a:ext cx="1440040" cy="288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Тыс.рублей</a:t>
          </a:r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02B3AB-1C1D-455D-A572-55301BA30726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E4DA1D-B00F-4327-A148-194A6F2AD1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4DA1D-B00F-4327-A148-194A6F2AD12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4DA1D-B00F-4327-A148-194A6F2AD12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xmlns="" val="74747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7126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24865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78079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7849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60191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05516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88065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3692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125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227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5675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2844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1049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5300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469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3281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8689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8" r:id="rId14"/>
    <p:sldLayoutId id="2147483849" r:id="rId15"/>
    <p:sldLayoutId id="2147483850" r:id="rId16"/>
    <p:sldLayoutId id="214748385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1"/>
            <a:ext cx="7704667" cy="134076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параметры бюджета на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01.01.2021 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 (тыс.руб.)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82663" y="1268760"/>
          <a:ext cx="8161337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1"/>
            <a:ext cx="7704667" cy="571479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Муниципальные программы за 2020 год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524248"/>
          <a:ext cx="8786842" cy="6333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1"/>
            <a:ext cx="7704667" cy="100010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Непрограммные расходы за 2020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год, тыс.руб.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857232"/>
          <a:ext cx="9144001" cy="5857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9333" y="0"/>
            <a:ext cx="7704667" cy="836711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Отчет об исполнении районного бюджета по состоянию на 01.01.2021 года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857224" y="1022018"/>
          <a:ext cx="8001024" cy="5357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81502"/>
                <a:gridCol w="1273019"/>
                <a:gridCol w="1347902"/>
                <a:gridCol w="898601"/>
              </a:tblGrid>
              <a:tr h="5650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Утвержденные бюджетные назначения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latin typeface="Times New Roman"/>
                        </a:rPr>
                        <a:t>Исполнено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latin typeface="Times New Roman"/>
                        </a:rPr>
                        <a:t>% исполнения</a:t>
                      </a:r>
                    </a:p>
                  </a:txBody>
                  <a:tcPr marL="9525" marR="9525" marT="9525" marB="0" anchor="ctr"/>
                </a:tc>
              </a:tr>
              <a:tr h="2121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</a:tr>
              <a:tr h="294387"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latin typeface="Times New Roman"/>
                        </a:rPr>
                        <a:t>ДОХОДЫ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85291,5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88941,9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104,3</a:t>
                      </a:r>
                    </a:p>
                  </a:txBody>
                  <a:tcPr marL="9525" marR="9525" marT="9525" marB="0" anchor="ctr"/>
                </a:tc>
              </a:tr>
              <a:tr h="212150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862642,9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858547,9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99,5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121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latin typeface="Times New Roman"/>
                        </a:rPr>
                        <a:t>Всего доходов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latin typeface="Times New Roman"/>
                        </a:rPr>
                        <a:t>947934,4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latin typeface="Times New Roman"/>
                        </a:rPr>
                        <a:t>947489,8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latin typeface="Times New Roman"/>
                        </a:rPr>
                        <a:t>100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18642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Times New Roman"/>
                        </a:rPr>
                        <a:t>РАСХОДЫ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215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latin typeface="Times New Roman"/>
                        </a:rPr>
                        <a:t>Общегосударственные вопросы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56491,6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557315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latin typeface="Times New Roman"/>
                        </a:rPr>
                        <a:t>98,7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21215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latin typeface="Times New Roman"/>
                        </a:rPr>
                        <a:t>Национальная оборона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1227,8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1227,8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latin typeface="Times New Roman"/>
                        </a:rPr>
                        <a:t>100,0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26629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5324,1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5305,5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latin typeface="Times New Roman"/>
                        </a:rPr>
                        <a:t>99,7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239871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latin typeface="Times New Roman"/>
                        </a:rPr>
                        <a:t>Национальная экономика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47237,8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45828,7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latin typeface="Times New Roman"/>
                        </a:rPr>
                        <a:t>97,0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21215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34746,1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34468,9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latin typeface="Times New Roman"/>
                        </a:rPr>
                        <a:t>99,2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21215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latin typeface="Times New Roman"/>
                        </a:rPr>
                        <a:t>Охрана окружающей среды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419,5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332,5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latin typeface="Times New Roman"/>
                        </a:rPr>
                        <a:t>79,3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21215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latin typeface="Times New Roman"/>
                        </a:rPr>
                        <a:t>Образование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532197,2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529886,3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latin typeface="Times New Roman"/>
                        </a:rPr>
                        <a:t>99,6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21215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latin typeface="Times New Roman"/>
                        </a:rPr>
                        <a:t>Культура</a:t>
                      </a:r>
                      <a:r>
                        <a:rPr lang="ru-RU" sz="1200" b="0" i="0" u="none" strike="noStrike" baseline="0" dirty="0" smtClean="0">
                          <a:latin typeface="Times New Roman"/>
                        </a:rPr>
                        <a:t> и </a:t>
                      </a:r>
                      <a:r>
                        <a:rPr lang="ru-RU" sz="1200" b="0" i="0" u="none" strike="noStrike" dirty="0" smtClean="0">
                          <a:latin typeface="Times New Roman"/>
                        </a:rPr>
                        <a:t>кинематография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130884,1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130405,8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latin typeface="Times New Roman"/>
                        </a:rPr>
                        <a:t>99,6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21215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latin typeface="Times New Roman"/>
                        </a:rPr>
                        <a:t>Здравоохранение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135,7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135,7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latin typeface="Times New Roman"/>
                        </a:rPr>
                        <a:t>100,0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21215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latin typeface="Times New Roman"/>
                        </a:rPr>
                        <a:t>Социальная политика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41340,1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30804,5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latin typeface="Times New Roman"/>
                        </a:rPr>
                        <a:t>74,5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21215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8230,1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8203,9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latin typeface="Times New Roman"/>
                        </a:rPr>
                        <a:t>99,7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26629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latin typeface="Times New Roman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5,0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3,9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78,0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8336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latin typeface="Times New Roman"/>
                        </a:rPr>
                        <a:t>Межбюджетные трансферты общего характера бюджетам муниципальных образований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87715,0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87715,0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100,0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7143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latin typeface="Times New Roman"/>
                        </a:rPr>
                        <a:t>Всего расходов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Times New Roman"/>
                        </a:rPr>
                        <a:t>945954,1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Times New Roman"/>
                        </a:rPr>
                        <a:t>930050,0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 smtClean="0">
                          <a:latin typeface="Times New Roman"/>
                        </a:rPr>
                        <a:t>98,3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58148" y="785794"/>
            <a:ext cx="10715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1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Заголовок 1"/>
          <p:cNvSpPr>
            <a:spLocks noGrp="1"/>
          </p:cNvSpPr>
          <p:nvPr>
            <p:ph type="ctrTitle"/>
          </p:nvPr>
        </p:nvSpPr>
        <p:spPr>
          <a:xfrm>
            <a:off x="1763688" y="214291"/>
            <a:ext cx="7380312" cy="785818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районного бюджета по доходам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 2020 год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285720" y="1142984"/>
          <a:ext cx="8215370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0"/>
            <a:ext cx="8161867" cy="90872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налоговых доходов районного бюджета в разрезе источников за 2020 год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82663" y="980728"/>
          <a:ext cx="8161337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982133" y="142852"/>
            <a:ext cx="7947585" cy="857256"/>
          </a:xfrm>
        </p:spPr>
        <p:txBody>
          <a:bodyPr>
            <a:noAutofit/>
          </a:bodyPr>
          <a:lstStyle/>
          <a:p>
            <a:pPr eaLnBrk="1" hangingPunct="1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неналоговых доходов районного бюджета в разрезе источников  за 2020 год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000084"/>
          <a:ext cx="8595474" cy="5857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982133" y="1"/>
            <a:ext cx="7704667" cy="1124743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безвозмездных поступлений в районный бюджет за 2020 год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31800" y="1069057"/>
          <a:ext cx="8712200" cy="5788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1"/>
            <a:ext cx="7704667" cy="785793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районного бюджета за 2020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год 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928670"/>
          <a:ext cx="8501122" cy="5929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1"/>
            <a:ext cx="7704667" cy="571479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районного бюджета за 2020 год (исполнено)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714356"/>
          <a:ext cx="8929750" cy="6262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1"/>
            <a:ext cx="7704667" cy="100010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по муниципальным программам и непрограммным расходам за 2020 год, тыс.руб.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857232"/>
          <a:ext cx="9144001" cy="5857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араллакс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2640</TotalTime>
  <Words>430</Words>
  <Application>Microsoft Office PowerPoint</Application>
  <PresentationFormat>Экран (4:3)</PresentationFormat>
  <Paragraphs>195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Параллакс</vt:lpstr>
      <vt:lpstr>Основные параметры бюджета на 01.01.2021 г. (тыс.руб.)</vt:lpstr>
      <vt:lpstr>Отчет об исполнении районного бюджета по состоянию на 01.01.2021 года</vt:lpstr>
      <vt:lpstr>Исполнение районного бюджета по доходам  за 2020 год</vt:lpstr>
      <vt:lpstr>Исполнение налоговых доходов районного бюджета в разрезе источников за 2020 год</vt:lpstr>
      <vt:lpstr>Исполнение неналоговых доходов районного бюджета в разрезе источников  за 2020 год</vt:lpstr>
      <vt:lpstr>Исполнение безвозмездных поступлений в районный бюджет за 2020 год</vt:lpstr>
      <vt:lpstr>Расходы районного бюджета за 2020  год  </vt:lpstr>
      <vt:lpstr>Расходы районного бюджета за 2020 год (исполнено)</vt:lpstr>
      <vt:lpstr>Расходы по муниципальным программам и непрограммным расходам за 2020 год, тыс.руб.</vt:lpstr>
      <vt:lpstr>Муниципальные программы за 2020 год</vt:lpstr>
      <vt:lpstr> Непрограммные расходы за 2020  год, тыс.руб.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Ирбейского района</dc:title>
  <cp:lastModifiedBy>Пользователь Windows</cp:lastModifiedBy>
  <cp:revision>296</cp:revision>
  <dcterms:modified xsi:type="dcterms:W3CDTF">2021-03-23T02:24:32Z</dcterms:modified>
</cp:coreProperties>
</file>